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1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04EF-8802-4741-B758-7B3B063D28E4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730C-3F2D-46B1-86C6-C59C2EB940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730C-3F2D-46B1-86C6-C59C2EB94025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2910-085A-4721-B4D5-5376875BF83B}" type="datetimeFigureOut">
              <a:rPr lang="pt-PT" smtClean="0"/>
              <a:pPr/>
              <a:t>29/10/2024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B2AC-0B35-4565-8D4D-8B518747BCD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G:\My%20Drive\Aulas\Impulso%20Nervoso%20%20%20Sinapse.wmv" TargetMode="External"/><Relationship Id="rId1" Type="http://schemas.microsoft.com/office/2007/relationships/media" Target="file:///G:\My%20Drive\Aulas\Impulso%20Nervoso%20%20%20Sinaps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My%20Drive\Aulas\Biofisica_EngReabilitacao\transmiss%20sinap.wmv" TargetMode="External"/><Relationship Id="rId1" Type="http://schemas.microsoft.com/office/2007/relationships/media" Target="file:///G:\My%20Drive\Aulas\Biofisica_EngReabilitacao\transmiss%20sinap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My%20Drive\Aulas\Potencial%20de%20ac&#231;&#227;o-%20potencial%20Action.wmv" TargetMode="External"/><Relationship Id="rId1" Type="http://schemas.microsoft.com/office/2007/relationships/media" Target="file:///G:\My%20Drive\Aulas\Potencial%20de%20ac&#231;&#227;o-%20potencial%20Action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pulso Nervoso   Sinaps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7531" y="242646"/>
            <a:ext cx="8472941" cy="635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259632" y="404664"/>
            <a:ext cx="656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Transmissão </a:t>
            </a:r>
            <a:r>
              <a:rPr lang="pt-P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52400" dist="50800" dir="5400000" sx="118000" sy="118000" algn="tl" rotWithShape="0">
                    <a:srgbClr val="000000">
                      <a:alpha val="56000"/>
                    </a:srgbClr>
                  </a:outerShdw>
                </a:effectLst>
              </a:rPr>
              <a:t>sin</a:t>
            </a:r>
            <a:r>
              <a:rPr lang="pt-P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52400" dist="50800" dir="5400000" sx="118000" sy="118000" algn="tl" rotWithShape="0">
                    <a:srgbClr val="000000">
                      <a:alpha val="56000"/>
                    </a:srgbClr>
                  </a:outerShdw>
                </a:effectLst>
              </a:rPr>
              <a:t>áptica</a:t>
            </a:r>
            <a:endParaRPr lang="pt-P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152400" dist="50800" dir="5400000" sx="118000" sy="118000" algn="tl" rotWithShape="0">
                  <a:srgbClr val="000000">
                    <a:alpha val="56000"/>
                  </a:srgbClr>
                </a:outerShdw>
              </a:effectLst>
            </a:endParaRPr>
          </a:p>
        </p:txBody>
      </p:sp>
      <p:pic>
        <p:nvPicPr>
          <p:cNvPr id="5" name="transmiss sina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6585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Plasticidade sináptica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95536" y="162880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Modificação estrutural de uma sinapse, que leva a um aumento de eficiência na transmissão de impulsos nervosos.</a:t>
            </a:r>
          </a:p>
          <a:p>
            <a:endParaRPr lang="pt-PT" sz="2400" dirty="0"/>
          </a:p>
          <a:p>
            <a:r>
              <a:rPr lang="pt-PT" sz="2400" dirty="0"/>
              <a:t>Pode-se induzir plasticidade sináptica com a aplicação de estímulos nervosos repetidos com alta frequência ou então através da aplicação de estimuladores de canais iónicos (agonistas).</a:t>
            </a:r>
          </a:p>
          <a:p>
            <a:endParaRPr lang="pt-PT" sz="2400" dirty="0"/>
          </a:p>
          <a:p>
            <a:r>
              <a:rPr lang="pt-PT" sz="2400" dirty="0"/>
              <a:t>A potenciação de longa duração (</a:t>
            </a:r>
            <a:r>
              <a:rPr lang="pt-PT" sz="2400" dirty="0" err="1"/>
              <a:t>Long-term</a:t>
            </a:r>
            <a:r>
              <a:rPr lang="pt-PT" sz="2400" dirty="0"/>
              <a:t> </a:t>
            </a:r>
            <a:r>
              <a:rPr lang="pt-PT" sz="2400" dirty="0" err="1"/>
              <a:t>potentiation</a:t>
            </a:r>
            <a:r>
              <a:rPr lang="pt-PT" sz="2400" dirty="0"/>
              <a:t> ou LTP) é a forma de plasticidade sináptica que se mantém por mais tempo. Está (ou pode estar) associada com a aprendizagem e a memória.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123728" y="2924944"/>
            <a:ext cx="117727" cy="289719"/>
            <a:chOff x="2411760" y="1124744"/>
            <a:chExt cx="117727" cy="289719"/>
          </a:xfrm>
        </p:grpSpPr>
        <p:sp>
          <p:nvSpPr>
            <p:cNvPr id="2" name="Oval 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Forma livre 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699792" y="2924944"/>
            <a:ext cx="117727" cy="289719"/>
            <a:chOff x="2411760" y="1124744"/>
            <a:chExt cx="117727" cy="289719"/>
          </a:xfrm>
        </p:grpSpPr>
        <p:sp>
          <p:nvSpPr>
            <p:cNvPr id="15" name="Oval 1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Oval 1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843808" y="2924944"/>
            <a:ext cx="117727" cy="289719"/>
            <a:chOff x="2411760" y="1124744"/>
            <a:chExt cx="117727" cy="289719"/>
          </a:xfrm>
        </p:grpSpPr>
        <p:sp>
          <p:nvSpPr>
            <p:cNvPr id="20" name="Oval 1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987824" y="2924944"/>
            <a:ext cx="117727" cy="289719"/>
            <a:chOff x="2411760" y="1124744"/>
            <a:chExt cx="117727" cy="289719"/>
          </a:xfrm>
        </p:grpSpPr>
        <p:sp>
          <p:nvSpPr>
            <p:cNvPr id="25" name="Oval 2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131840" y="2924944"/>
            <a:ext cx="117727" cy="289719"/>
            <a:chOff x="2411760" y="1124744"/>
            <a:chExt cx="117727" cy="289719"/>
          </a:xfrm>
        </p:grpSpPr>
        <p:sp>
          <p:nvSpPr>
            <p:cNvPr id="30" name="Oval 2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Oval 3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275856" y="2924944"/>
            <a:ext cx="117727" cy="289719"/>
            <a:chOff x="2411760" y="1124744"/>
            <a:chExt cx="117727" cy="289719"/>
          </a:xfrm>
        </p:grpSpPr>
        <p:sp>
          <p:nvSpPr>
            <p:cNvPr id="35" name="Oval 3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8" name="Oval 3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419872" y="2924944"/>
            <a:ext cx="117727" cy="289719"/>
            <a:chOff x="2411760" y="1124744"/>
            <a:chExt cx="117727" cy="289719"/>
          </a:xfrm>
        </p:grpSpPr>
        <p:sp>
          <p:nvSpPr>
            <p:cNvPr id="40" name="Oval 3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Oval 4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4" name="Grupo 43"/>
          <p:cNvGrpSpPr/>
          <p:nvPr/>
        </p:nvGrpSpPr>
        <p:grpSpPr>
          <a:xfrm rot="10800000">
            <a:off x="2411760" y="2996952"/>
            <a:ext cx="117727" cy="289719"/>
            <a:chOff x="2411760" y="1124744"/>
            <a:chExt cx="117727" cy="289719"/>
          </a:xfrm>
        </p:grpSpPr>
        <p:sp>
          <p:nvSpPr>
            <p:cNvPr id="45" name="Oval 4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" name="Oval 4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9" name="Grupo 48"/>
          <p:cNvGrpSpPr/>
          <p:nvPr/>
        </p:nvGrpSpPr>
        <p:grpSpPr>
          <a:xfrm rot="10800000">
            <a:off x="2555776" y="2996952"/>
            <a:ext cx="117727" cy="289719"/>
            <a:chOff x="2411760" y="1124744"/>
            <a:chExt cx="117727" cy="289719"/>
          </a:xfrm>
        </p:grpSpPr>
        <p:sp>
          <p:nvSpPr>
            <p:cNvPr id="50" name="Oval 4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1" name="Forma livre 5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3" name="Oval 5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4" name="Grupo 53"/>
          <p:cNvGrpSpPr/>
          <p:nvPr/>
        </p:nvGrpSpPr>
        <p:grpSpPr>
          <a:xfrm rot="10800000">
            <a:off x="2699792" y="2996952"/>
            <a:ext cx="117727" cy="289719"/>
            <a:chOff x="2411760" y="1124744"/>
            <a:chExt cx="117727" cy="289719"/>
          </a:xfrm>
        </p:grpSpPr>
        <p:sp>
          <p:nvSpPr>
            <p:cNvPr id="55" name="Oval 5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Forma livre 5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" name="Oval 5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9" name="Grupo 58"/>
          <p:cNvGrpSpPr/>
          <p:nvPr/>
        </p:nvGrpSpPr>
        <p:grpSpPr>
          <a:xfrm rot="10800000">
            <a:off x="2843808" y="2996952"/>
            <a:ext cx="117727" cy="289719"/>
            <a:chOff x="2411760" y="1124744"/>
            <a:chExt cx="117727" cy="289719"/>
          </a:xfrm>
        </p:grpSpPr>
        <p:sp>
          <p:nvSpPr>
            <p:cNvPr id="60" name="Oval 5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" name="Forma livre 6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" name="Oval 6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4" name="Grupo 63"/>
          <p:cNvGrpSpPr/>
          <p:nvPr/>
        </p:nvGrpSpPr>
        <p:grpSpPr>
          <a:xfrm rot="10800000">
            <a:off x="2987824" y="2996952"/>
            <a:ext cx="117727" cy="289719"/>
            <a:chOff x="2411760" y="1124744"/>
            <a:chExt cx="117727" cy="289719"/>
          </a:xfrm>
        </p:grpSpPr>
        <p:sp>
          <p:nvSpPr>
            <p:cNvPr id="65" name="Oval 6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" name="Forma livre 6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9" name="Grupo 68"/>
          <p:cNvGrpSpPr/>
          <p:nvPr/>
        </p:nvGrpSpPr>
        <p:grpSpPr>
          <a:xfrm rot="10800000">
            <a:off x="3131840" y="2996952"/>
            <a:ext cx="117727" cy="289719"/>
            <a:chOff x="2411760" y="1124744"/>
            <a:chExt cx="117727" cy="289719"/>
          </a:xfrm>
        </p:grpSpPr>
        <p:sp>
          <p:nvSpPr>
            <p:cNvPr id="70" name="Oval 6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" name="Forma livre 7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3" name="Oval 7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4" name="Grupo 73"/>
          <p:cNvGrpSpPr/>
          <p:nvPr/>
        </p:nvGrpSpPr>
        <p:grpSpPr>
          <a:xfrm rot="10800000">
            <a:off x="3275856" y="2996952"/>
            <a:ext cx="117727" cy="289719"/>
            <a:chOff x="2411760" y="1124744"/>
            <a:chExt cx="117727" cy="289719"/>
          </a:xfrm>
        </p:grpSpPr>
        <p:sp>
          <p:nvSpPr>
            <p:cNvPr id="75" name="Oval 74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6" name="Forma livre 75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7" name="Forma livre 76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8" name="Oval 77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9" name="Grupo 78"/>
          <p:cNvGrpSpPr/>
          <p:nvPr/>
        </p:nvGrpSpPr>
        <p:grpSpPr>
          <a:xfrm rot="10800000">
            <a:off x="3419872" y="2996952"/>
            <a:ext cx="117727" cy="289719"/>
            <a:chOff x="2411760" y="1124744"/>
            <a:chExt cx="117727" cy="289719"/>
          </a:xfrm>
        </p:grpSpPr>
        <p:sp>
          <p:nvSpPr>
            <p:cNvPr id="80" name="Oval 7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1" name="Forma livre 8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2" name="Forma livre 8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3" name="Oval 8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9" name="Grupo 88"/>
          <p:cNvGrpSpPr/>
          <p:nvPr/>
        </p:nvGrpSpPr>
        <p:grpSpPr>
          <a:xfrm rot="10800000">
            <a:off x="4932040" y="2996952"/>
            <a:ext cx="117727" cy="289719"/>
            <a:chOff x="2411760" y="1124744"/>
            <a:chExt cx="117727" cy="289719"/>
          </a:xfrm>
        </p:grpSpPr>
        <p:sp>
          <p:nvSpPr>
            <p:cNvPr id="90" name="Oval 8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1" name="Forma livre 9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2" name="Forma livre 9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3" name="Oval 9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94" name="Imagem 93" descr="NM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432048" cy="651614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 rot="10800000">
            <a:off x="3419872" y="2996952"/>
            <a:ext cx="117727" cy="289719"/>
            <a:chOff x="2411760" y="1124744"/>
            <a:chExt cx="117727" cy="289719"/>
          </a:xfrm>
        </p:grpSpPr>
        <p:sp>
          <p:nvSpPr>
            <p:cNvPr id="96" name="Oval 9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7" name="Forma livre 9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8" name="Forma livre 9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9" name="Oval 9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3419872" y="2924944"/>
            <a:ext cx="117727" cy="289719"/>
            <a:chOff x="2411760" y="1124744"/>
            <a:chExt cx="117727" cy="289719"/>
          </a:xfrm>
        </p:grpSpPr>
        <p:sp>
          <p:nvSpPr>
            <p:cNvPr id="101" name="Oval 10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2" name="Forma livre 10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3" name="Forma livre 10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4" name="Oval 10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5" name="Grupo 104"/>
          <p:cNvGrpSpPr/>
          <p:nvPr/>
        </p:nvGrpSpPr>
        <p:grpSpPr>
          <a:xfrm>
            <a:off x="4211960" y="2924944"/>
            <a:ext cx="117727" cy="289719"/>
            <a:chOff x="2411760" y="1124744"/>
            <a:chExt cx="117727" cy="289719"/>
          </a:xfrm>
        </p:grpSpPr>
        <p:sp>
          <p:nvSpPr>
            <p:cNvPr id="106" name="Oval 10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7" name="Forma livre 10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8" name="Forma livre 10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9" name="Oval 10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4932040" y="2924944"/>
            <a:ext cx="117727" cy="289719"/>
            <a:chOff x="2411760" y="1124744"/>
            <a:chExt cx="117727" cy="289719"/>
          </a:xfrm>
        </p:grpSpPr>
        <p:sp>
          <p:nvSpPr>
            <p:cNvPr id="111" name="Oval 11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2" name="Forma livre 11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3" name="Forma livre 11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4" name="Oval 11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4067944" y="2924944"/>
            <a:ext cx="117727" cy="289719"/>
            <a:chOff x="2411760" y="1124744"/>
            <a:chExt cx="117727" cy="289719"/>
          </a:xfrm>
        </p:grpSpPr>
        <p:sp>
          <p:nvSpPr>
            <p:cNvPr id="116" name="Oval 11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7" name="Forma livre 11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8" name="Forma livre 11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9" name="Oval 11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4355976" y="2924944"/>
            <a:ext cx="117727" cy="289719"/>
            <a:chOff x="2411760" y="1124744"/>
            <a:chExt cx="117727" cy="289719"/>
          </a:xfrm>
        </p:grpSpPr>
        <p:sp>
          <p:nvSpPr>
            <p:cNvPr id="121" name="Oval 12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2" name="Forma livre 12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3" name="Forma livre 12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4644008" y="2924944"/>
            <a:ext cx="117727" cy="289719"/>
            <a:chOff x="2411760" y="1124744"/>
            <a:chExt cx="117727" cy="289719"/>
          </a:xfrm>
        </p:grpSpPr>
        <p:sp>
          <p:nvSpPr>
            <p:cNvPr id="126" name="Oval 12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7" name="Forma livre 12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8" name="Forma livre 12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9" name="Oval 12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30" name="Grupo 129"/>
          <p:cNvGrpSpPr/>
          <p:nvPr/>
        </p:nvGrpSpPr>
        <p:grpSpPr>
          <a:xfrm>
            <a:off x="4499992" y="2924944"/>
            <a:ext cx="117727" cy="289719"/>
            <a:chOff x="2411760" y="1124744"/>
            <a:chExt cx="117727" cy="289719"/>
          </a:xfrm>
        </p:grpSpPr>
        <p:sp>
          <p:nvSpPr>
            <p:cNvPr id="131" name="Oval 13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2" name="Forma livre 13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3" name="Forma livre 13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4" name="Oval 13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923928" y="2924944"/>
            <a:ext cx="117727" cy="289719"/>
            <a:chOff x="2411760" y="1124744"/>
            <a:chExt cx="117727" cy="289719"/>
          </a:xfrm>
        </p:grpSpPr>
        <p:sp>
          <p:nvSpPr>
            <p:cNvPr id="10" name="Oval 9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Oval 12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35" name="Grupo 134"/>
          <p:cNvGrpSpPr/>
          <p:nvPr/>
        </p:nvGrpSpPr>
        <p:grpSpPr>
          <a:xfrm rot="10800000">
            <a:off x="3851920" y="2996952"/>
            <a:ext cx="117727" cy="289719"/>
            <a:chOff x="2411760" y="1124744"/>
            <a:chExt cx="117727" cy="289719"/>
          </a:xfrm>
        </p:grpSpPr>
        <p:sp>
          <p:nvSpPr>
            <p:cNvPr id="136" name="Oval 13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7" name="Forma livre 13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8" name="Forma livre 13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9" name="Oval 13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0" name="Grupo 139"/>
          <p:cNvGrpSpPr/>
          <p:nvPr/>
        </p:nvGrpSpPr>
        <p:grpSpPr>
          <a:xfrm rot="10800000">
            <a:off x="3995936" y="2996952"/>
            <a:ext cx="117727" cy="289719"/>
            <a:chOff x="2411760" y="1124744"/>
            <a:chExt cx="117727" cy="289719"/>
          </a:xfrm>
        </p:grpSpPr>
        <p:sp>
          <p:nvSpPr>
            <p:cNvPr id="141" name="Oval 14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2" name="Forma livre 14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3" name="Forma livre 14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4" name="Oval 14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5" name="Grupo 144"/>
          <p:cNvGrpSpPr/>
          <p:nvPr/>
        </p:nvGrpSpPr>
        <p:grpSpPr>
          <a:xfrm rot="10800000">
            <a:off x="4139952" y="2996952"/>
            <a:ext cx="117727" cy="289719"/>
            <a:chOff x="2411760" y="1124744"/>
            <a:chExt cx="117727" cy="289719"/>
          </a:xfrm>
        </p:grpSpPr>
        <p:sp>
          <p:nvSpPr>
            <p:cNvPr id="146" name="Oval 14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7" name="Forma livre 14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8" name="Forma livre 14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9" name="Oval 14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0" name="Grupo 149"/>
          <p:cNvGrpSpPr/>
          <p:nvPr/>
        </p:nvGrpSpPr>
        <p:grpSpPr>
          <a:xfrm rot="10800000">
            <a:off x="4283968" y="2996952"/>
            <a:ext cx="117727" cy="289719"/>
            <a:chOff x="2411760" y="1124744"/>
            <a:chExt cx="117727" cy="289719"/>
          </a:xfrm>
        </p:grpSpPr>
        <p:sp>
          <p:nvSpPr>
            <p:cNvPr id="151" name="Oval 15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2" name="Forma livre 15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3" name="Forma livre 15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4" name="Oval 15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5" name="Grupo 154"/>
          <p:cNvGrpSpPr/>
          <p:nvPr/>
        </p:nvGrpSpPr>
        <p:grpSpPr>
          <a:xfrm rot="10800000">
            <a:off x="4427984" y="2996952"/>
            <a:ext cx="117727" cy="289719"/>
            <a:chOff x="2411760" y="1124744"/>
            <a:chExt cx="117727" cy="289719"/>
          </a:xfrm>
        </p:grpSpPr>
        <p:sp>
          <p:nvSpPr>
            <p:cNvPr id="156" name="Oval 155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7" name="Forma livre 156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8" name="Forma livre 157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9" name="Oval 158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60" name="Grupo 159"/>
          <p:cNvGrpSpPr/>
          <p:nvPr/>
        </p:nvGrpSpPr>
        <p:grpSpPr>
          <a:xfrm rot="10800000">
            <a:off x="4572000" y="2996952"/>
            <a:ext cx="117727" cy="289719"/>
            <a:chOff x="2411760" y="1124744"/>
            <a:chExt cx="117727" cy="289719"/>
          </a:xfrm>
        </p:grpSpPr>
        <p:sp>
          <p:nvSpPr>
            <p:cNvPr id="161" name="Oval 160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2" name="Forma livre 161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3" name="Forma livre 162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4" name="Oval 163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65" name="Imagem 164" descr="AM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360040" cy="576064"/>
          </a:xfrm>
          <a:prstGeom prst="rect">
            <a:avLst/>
          </a:prstGeom>
        </p:spPr>
      </p:pic>
      <p:grpSp>
        <p:nvGrpSpPr>
          <p:cNvPr id="166" name="Grupo 165"/>
          <p:cNvGrpSpPr/>
          <p:nvPr/>
        </p:nvGrpSpPr>
        <p:grpSpPr>
          <a:xfrm>
            <a:off x="5076056" y="2924944"/>
            <a:ext cx="117727" cy="289719"/>
            <a:chOff x="2411760" y="1124744"/>
            <a:chExt cx="117727" cy="289719"/>
          </a:xfrm>
        </p:grpSpPr>
        <p:sp>
          <p:nvSpPr>
            <p:cNvPr id="167" name="Oval 16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8" name="Forma livre 16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9" name="Forma livre 16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0" name="Oval 16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71" name="Grupo 170"/>
          <p:cNvGrpSpPr/>
          <p:nvPr/>
        </p:nvGrpSpPr>
        <p:grpSpPr>
          <a:xfrm>
            <a:off x="5508104" y="2924944"/>
            <a:ext cx="117727" cy="289719"/>
            <a:chOff x="2411760" y="1124744"/>
            <a:chExt cx="117727" cy="289719"/>
          </a:xfrm>
        </p:grpSpPr>
        <p:sp>
          <p:nvSpPr>
            <p:cNvPr id="172" name="Oval 17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3" name="Forma livre 17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4" name="Forma livre 17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5" name="Oval 17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76" name="Grupo 175"/>
          <p:cNvGrpSpPr/>
          <p:nvPr/>
        </p:nvGrpSpPr>
        <p:grpSpPr>
          <a:xfrm>
            <a:off x="5364088" y="2924944"/>
            <a:ext cx="117727" cy="289719"/>
            <a:chOff x="2411760" y="1124744"/>
            <a:chExt cx="117727" cy="289719"/>
          </a:xfrm>
        </p:grpSpPr>
        <p:sp>
          <p:nvSpPr>
            <p:cNvPr id="177" name="Oval 17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8" name="Forma livre 17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9" name="Forma livre 17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0" name="Oval 17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81" name="Grupo 180"/>
          <p:cNvGrpSpPr/>
          <p:nvPr/>
        </p:nvGrpSpPr>
        <p:grpSpPr>
          <a:xfrm>
            <a:off x="5220072" y="2924944"/>
            <a:ext cx="117727" cy="289719"/>
            <a:chOff x="2411760" y="1124744"/>
            <a:chExt cx="117727" cy="289719"/>
          </a:xfrm>
        </p:grpSpPr>
        <p:sp>
          <p:nvSpPr>
            <p:cNvPr id="182" name="Oval 18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3" name="Forma livre 18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4" name="Forma livre 18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5" name="Oval 18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86" name="Grupo 185"/>
          <p:cNvGrpSpPr/>
          <p:nvPr/>
        </p:nvGrpSpPr>
        <p:grpSpPr>
          <a:xfrm>
            <a:off x="2267744" y="2924944"/>
            <a:ext cx="117727" cy="289719"/>
            <a:chOff x="2411760" y="1124744"/>
            <a:chExt cx="117727" cy="289719"/>
          </a:xfrm>
        </p:grpSpPr>
        <p:sp>
          <p:nvSpPr>
            <p:cNvPr id="187" name="Oval 18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8" name="Forma livre 18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9" name="Forma livre 18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0" name="Oval 18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91" name="Grupo 190"/>
          <p:cNvGrpSpPr/>
          <p:nvPr/>
        </p:nvGrpSpPr>
        <p:grpSpPr>
          <a:xfrm>
            <a:off x="5652120" y="2924944"/>
            <a:ext cx="117727" cy="289719"/>
            <a:chOff x="2411760" y="1124744"/>
            <a:chExt cx="117727" cy="289719"/>
          </a:xfrm>
        </p:grpSpPr>
        <p:sp>
          <p:nvSpPr>
            <p:cNvPr id="192" name="Oval 19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3" name="Forma livre 19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4" name="Forma livre 19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5" name="Oval 19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11" name="Grupo 210"/>
          <p:cNvGrpSpPr/>
          <p:nvPr/>
        </p:nvGrpSpPr>
        <p:grpSpPr>
          <a:xfrm rot="10800000">
            <a:off x="5076056" y="2996952"/>
            <a:ext cx="117727" cy="289719"/>
            <a:chOff x="2411760" y="1124744"/>
            <a:chExt cx="117727" cy="289719"/>
          </a:xfrm>
        </p:grpSpPr>
        <p:sp>
          <p:nvSpPr>
            <p:cNvPr id="212" name="Oval 21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3" name="Forma livre 21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4" name="Forma livre 21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5" name="Oval 21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16" name="Grupo 215"/>
          <p:cNvGrpSpPr/>
          <p:nvPr/>
        </p:nvGrpSpPr>
        <p:grpSpPr>
          <a:xfrm rot="10800000">
            <a:off x="5220072" y="2996952"/>
            <a:ext cx="117727" cy="289719"/>
            <a:chOff x="2411760" y="1124744"/>
            <a:chExt cx="117727" cy="289719"/>
          </a:xfrm>
        </p:grpSpPr>
        <p:sp>
          <p:nvSpPr>
            <p:cNvPr id="217" name="Oval 21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8" name="Forma livre 21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9" name="Forma livre 21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0" name="Oval 21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21" name="Grupo 220"/>
          <p:cNvGrpSpPr/>
          <p:nvPr/>
        </p:nvGrpSpPr>
        <p:grpSpPr>
          <a:xfrm rot="10800000">
            <a:off x="5364088" y="2996952"/>
            <a:ext cx="117727" cy="289719"/>
            <a:chOff x="2411760" y="1124744"/>
            <a:chExt cx="117727" cy="289719"/>
          </a:xfrm>
        </p:grpSpPr>
        <p:sp>
          <p:nvSpPr>
            <p:cNvPr id="222" name="Oval 22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3" name="Forma livre 22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4" name="Forma livre 22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5" name="Oval 22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26" name="Grupo 225"/>
          <p:cNvGrpSpPr/>
          <p:nvPr/>
        </p:nvGrpSpPr>
        <p:grpSpPr>
          <a:xfrm rot="10800000">
            <a:off x="5508104" y="2996952"/>
            <a:ext cx="117727" cy="289719"/>
            <a:chOff x="2411760" y="1124744"/>
            <a:chExt cx="117727" cy="289719"/>
          </a:xfrm>
        </p:grpSpPr>
        <p:sp>
          <p:nvSpPr>
            <p:cNvPr id="227" name="Oval 22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8" name="Forma livre 22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9" name="Forma livre 22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0" name="Oval 22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31" name="Grupo 230"/>
          <p:cNvGrpSpPr/>
          <p:nvPr/>
        </p:nvGrpSpPr>
        <p:grpSpPr>
          <a:xfrm rot="10800000">
            <a:off x="5652120" y="2996952"/>
            <a:ext cx="117727" cy="289719"/>
            <a:chOff x="2411760" y="1124744"/>
            <a:chExt cx="117727" cy="289719"/>
          </a:xfrm>
        </p:grpSpPr>
        <p:sp>
          <p:nvSpPr>
            <p:cNvPr id="232" name="Oval 23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3" name="Forma livre 23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4" name="Forma livre 23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5" name="Oval 23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36" name="Imagem 235" descr="CaLty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08920"/>
            <a:ext cx="360040" cy="835689"/>
          </a:xfrm>
          <a:prstGeom prst="rect">
            <a:avLst/>
          </a:prstGeom>
        </p:spPr>
      </p:pic>
      <p:grpSp>
        <p:nvGrpSpPr>
          <p:cNvPr id="237" name="Grupo 236"/>
          <p:cNvGrpSpPr/>
          <p:nvPr/>
        </p:nvGrpSpPr>
        <p:grpSpPr>
          <a:xfrm>
            <a:off x="6012160" y="2924944"/>
            <a:ext cx="117727" cy="289719"/>
            <a:chOff x="2411760" y="1124744"/>
            <a:chExt cx="117727" cy="289719"/>
          </a:xfrm>
        </p:grpSpPr>
        <p:sp>
          <p:nvSpPr>
            <p:cNvPr id="238" name="Oval 23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9" name="Forma livre 23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0" name="Forma livre 23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1" name="Oval 24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42" name="Grupo 241"/>
          <p:cNvGrpSpPr/>
          <p:nvPr/>
        </p:nvGrpSpPr>
        <p:grpSpPr>
          <a:xfrm>
            <a:off x="6876256" y="2924944"/>
            <a:ext cx="117727" cy="289719"/>
            <a:chOff x="2411760" y="1124744"/>
            <a:chExt cx="117727" cy="289719"/>
          </a:xfrm>
        </p:grpSpPr>
        <p:sp>
          <p:nvSpPr>
            <p:cNvPr id="243" name="Oval 24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4" name="Forma livre 24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5" name="Forma livre 24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6" name="Oval 24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47" name="Grupo 246"/>
          <p:cNvGrpSpPr/>
          <p:nvPr/>
        </p:nvGrpSpPr>
        <p:grpSpPr>
          <a:xfrm>
            <a:off x="6156176" y="2924944"/>
            <a:ext cx="117727" cy="289719"/>
            <a:chOff x="2411760" y="1124744"/>
            <a:chExt cx="117727" cy="289719"/>
          </a:xfrm>
        </p:grpSpPr>
        <p:sp>
          <p:nvSpPr>
            <p:cNvPr id="248" name="Oval 24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9" name="Forma livre 24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0" name="Forma livre 24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1" name="Oval 25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52" name="Grupo 251"/>
          <p:cNvGrpSpPr/>
          <p:nvPr/>
        </p:nvGrpSpPr>
        <p:grpSpPr>
          <a:xfrm>
            <a:off x="6300192" y="2924944"/>
            <a:ext cx="117727" cy="289719"/>
            <a:chOff x="2411760" y="1124744"/>
            <a:chExt cx="117727" cy="289719"/>
          </a:xfrm>
        </p:grpSpPr>
        <p:sp>
          <p:nvSpPr>
            <p:cNvPr id="253" name="Oval 25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4" name="Forma livre 25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5" name="Forma livre 25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6" name="Oval 25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57" name="Grupo 256"/>
          <p:cNvGrpSpPr/>
          <p:nvPr/>
        </p:nvGrpSpPr>
        <p:grpSpPr>
          <a:xfrm>
            <a:off x="6444208" y="2924944"/>
            <a:ext cx="117727" cy="289719"/>
            <a:chOff x="2411760" y="1124744"/>
            <a:chExt cx="117727" cy="289719"/>
          </a:xfrm>
        </p:grpSpPr>
        <p:sp>
          <p:nvSpPr>
            <p:cNvPr id="258" name="Oval 25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9" name="Forma livre 25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0" name="Forma livre 25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1" name="Oval 26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62" name="Grupo 261"/>
          <p:cNvGrpSpPr/>
          <p:nvPr/>
        </p:nvGrpSpPr>
        <p:grpSpPr>
          <a:xfrm>
            <a:off x="6588224" y="2924944"/>
            <a:ext cx="117727" cy="289719"/>
            <a:chOff x="2411760" y="1124744"/>
            <a:chExt cx="117727" cy="289719"/>
          </a:xfrm>
        </p:grpSpPr>
        <p:sp>
          <p:nvSpPr>
            <p:cNvPr id="263" name="Oval 26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4" name="Forma livre 26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5" name="Forma livre 26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6" name="Oval 26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67" name="Grupo 266"/>
          <p:cNvGrpSpPr/>
          <p:nvPr/>
        </p:nvGrpSpPr>
        <p:grpSpPr>
          <a:xfrm>
            <a:off x="6732240" y="2924944"/>
            <a:ext cx="117727" cy="289719"/>
            <a:chOff x="2411760" y="1124744"/>
            <a:chExt cx="117727" cy="289719"/>
          </a:xfrm>
        </p:grpSpPr>
        <p:sp>
          <p:nvSpPr>
            <p:cNvPr id="268" name="Oval 26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9" name="Forma livre 26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0" name="Forma livre 26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1" name="Oval 27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72" name="Grupo 271"/>
          <p:cNvGrpSpPr/>
          <p:nvPr/>
        </p:nvGrpSpPr>
        <p:grpSpPr>
          <a:xfrm rot="10800000">
            <a:off x="6012160" y="2996952"/>
            <a:ext cx="117727" cy="289719"/>
            <a:chOff x="2411760" y="1124744"/>
            <a:chExt cx="117727" cy="289719"/>
          </a:xfrm>
        </p:grpSpPr>
        <p:sp>
          <p:nvSpPr>
            <p:cNvPr id="273" name="Oval 27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4" name="Forma livre 27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5" name="Forma livre 27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6" name="Oval 27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77" name="Grupo 276"/>
          <p:cNvGrpSpPr/>
          <p:nvPr/>
        </p:nvGrpSpPr>
        <p:grpSpPr>
          <a:xfrm rot="10800000">
            <a:off x="6156176" y="2996952"/>
            <a:ext cx="117727" cy="289719"/>
            <a:chOff x="2411760" y="1124744"/>
            <a:chExt cx="117727" cy="289719"/>
          </a:xfrm>
        </p:grpSpPr>
        <p:sp>
          <p:nvSpPr>
            <p:cNvPr id="278" name="Oval 27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9" name="Forma livre 27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0" name="Forma livre 27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1" name="Oval 28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82" name="Grupo 281"/>
          <p:cNvGrpSpPr/>
          <p:nvPr/>
        </p:nvGrpSpPr>
        <p:grpSpPr>
          <a:xfrm rot="10800000">
            <a:off x="6300192" y="2996952"/>
            <a:ext cx="117727" cy="289719"/>
            <a:chOff x="2411760" y="1124744"/>
            <a:chExt cx="117727" cy="289719"/>
          </a:xfrm>
        </p:grpSpPr>
        <p:sp>
          <p:nvSpPr>
            <p:cNvPr id="283" name="Oval 28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4" name="Forma livre 28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5" name="Forma livre 28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6" name="Oval 28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87" name="Grupo 286"/>
          <p:cNvGrpSpPr/>
          <p:nvPr/>
        </p:nvGrpSpPr>
        <p:grpSpPr>
          <a:xfrm rot="10800000">
            <a:off x="6444208" y="2996952"/>
            <a:ext cx="117727" cy="289719"/>
            <a:chOff x="2411760" y="1124744"/>
            <a:chExt cx="117727" cy="289719"/>
          </a:xfrm>
        </p:grpSpPr>
        <p:sp>
          <p:nvSpPr>
            <p:cNvPr id="288" name="Oval 28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9" name="Forma livre 28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0" name="Forma livre 28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1" name="Oval 29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92" name="Grupo 291"/>
          <p:cNvGrpSpPr/>
          <p:nvPr/>
        </p:nvGrpSpPr>
        <p:grpSpPr>
          <a:xfrm rot="10800000">
            <a:off x="6588224" y="2996952"/>
            <a:ext cx="117727" cy="289719"/>
            <a:chOff x="2411760" y="1124744"/>
            <a:chExt cx="117727" cy="289719"/>
          </a:xfrm>
        </p:grpSpPr>
        <p:sp>
          <p:nvSpPr>
            <p:cNvPr id="293" name="Oval 29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4" name="Forma livre 29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5" name="Forma livre 29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6" name="Oval 29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97" name="Grupo 296"/>
          <p:cNvGrpSpPr/>
          <p:nvPr/>
        </p:nvGrpSpPr>
        <p:grpSpPr>
          <a:xfrm rot="10800000">
            <a:off x="6732240" y="2996952"/>
            <a:ext cx="117727" cy="289719"/>
            <a:chOff x="2411760" y="1124744"/>
            <a:chExt cx="117727" cy="289719"/>
          </a:xfrm>
        </p:grpSpPr>
        <p:sp>
          <p:nvSpPr>
            <p:cNvPr id="298" name="Oval 29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9" name="Forma livre 29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0" name="Forma livre 29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1" name="Oval 30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02" name="Grupo 301"/>
          <p:cNvGrpSpPr/>
          <p:nvPr/>
        </p:nvGrpSpPr>
        <p:grpSpPr>
          <a:xfrm rot="10800000">
            <a:off x="6876256" y="2996952"/>
            <a:ext cx="117727" cy="289719"/>
            <a:chOff x="2411760" y="1124744"/>
            <a:chExt cx="117727" cy="289719"/>
          </a:xfrm>
        </p:grpSpPr>
        <p:sp>
          <p:nvSpPr>
            <p:cNvPr id="303" name="Oval 30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4" name="Forma livre 30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5" name="Forma livre 30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6" name="Oval 30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41" name="Grupo 740"/>
          <p:cNvGrpSpPr/>
          <p:nvPr/>
        </p:nvGrpSpPr>
        <p:grpSpPr>
          <a:xfrm>
            <a:off x="2195736" y="620688"/>
            <a:ext cx="4039695" cy="1081807"/>
            <a:chOff x="2915816" y="620688"/>
            <a:chExt cx="4039695" cy="1081807"/>
          </a:xfrm>
        </p:grpSpPr>
        <p:sp>
          <p:nvSpPr>
            <p:cNvPr id="309" name="Oval 308"/>
            <p:cNvSpPr/>
            <p:nvPr/>
          </p:nvSpPr>
          <p:spPr>
            <a:xfrm rot="10800000">
              <a:off x="6588224" y="126876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2" name="Oval 311"/>
            <p:cNvSpPr/>
            <p:nvPr/>
          </p:nvSpPr>
          <p:spPr>
            <a:xfrm rot="10800000">
              <a:off x="6516216" y="134076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13" name="Grupo 312"/>
            <p:cNvGrpSpPr/>
            <p:nvPr/>
          </p:nvGrpSpPr>
          <p:grpSpPr>
            <a:xfrm rot="10800000">
              <a:off x="4716016" y="1412776"/>
              <a:ext cx="117727" cy="289719"/>
              <a:chOff x="2411760" y="1124744"/>
              <a:chExt cx="117727" cy="289719"/>
            </a:xfrm>
          </p:grpSpPr>
          <p:sp>
            <p:nvSpPr>
              <p:cNvPr id="314" name="Oval 31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5" name="Forma livre 31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6" name="Forma livre 31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18" name="Grupo 317"/>
            <p:cNvGrpSpPr/>
            <p:nvPr/>
          </p:nvGrpSpPr>
          <p:grpSpPr>
            <a:xfrm rot="10800000">
              <a:off x="4860032" y="1412776"/>
              <a:ext cx="117727" cy="289719"/>
              <a:chOff x="2411760" y="1124744"/>
              <a:chExt cx="117727" cy="289719"/>
            </a:xfrm>
          </p:grpSpPr>
          <p:sp>
            <p:nvSpPr>
              <p:cNvPr id="319" name="Oval 31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0" name="Forma livre 31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1" name="Forma livre 32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23" name="Grupo 322"/>
            <p:cNvGrpSpPr/>
            <p:nvPr/>
          </p:nvGrpSpPr>
          <p:grpSpPr>
            <a:xfrm rot="10800000">
              <a:off x="5004048" y="1412776"/>
              <a:ext cx="117727" cy="289719"/>
              <a:chOff x="2411760" y="1124744"/>
              <a:chExt cx="117727" cy="289719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5" name="Forma livre 32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6" name="Forma livre 32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28" name="Grupo 327"/>
            <p:cNvGrpSpPr/>
            <p:nvPr/>
          </p:nvGrpSpPr>
          <p:grpSpPr>
            <a:xfrm rot="10800000">
              <a:off x="5148064" y="1412776"/>
              <a:ext cx="117727" cy="289719"/>
              <a:chOff x="2411760" y="1124744"/>
              <a:chExt cx="117727" cy="289719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0" name="Forma livre 32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1" name="Forma livre 33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33" name="Grupo 332"/>
            <p:cNvGrpSpPr/>
            <p:nvPr/>
          </p:nvGrpSpPr>
          <p:grpSpPr>
            <a:xfrm rot="10800000">
              <a:off x="5292080" y="1412776"/>
              <a:ext cx="117727" cy="289719"/>
              <a:chOff x="2411760" y="1124744"/>
              <a:chExt cx="117727" cy="289719"/>
            </a:xfrm>
          </p:grpSpPr>
          <p:sp>
            <p:nvSpPr>
              <p:cNvPr id="334" name="Oval 33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5" name="Forma livre 33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6" name="Forma livre 33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38" name="Grupo 337"/>
            <p:cNvGrpSpPr/>
            <p:nvPr/>
          </p:nvGrpSpPr>
          <p:grpSpPr>
            <a:xfrm rot="10800000">
              <a:off x="5436096" y="1412776"/>
              <a:ext cx="117727" cy="289719"/>
              <a:chOff x="2411760" y="1124744"/>
              <a:chExt cx="117727" cy="289719"/>
            </a:xfrm>
          </p:grpSpPr>
          <p:sp>
            <p:nvSpPr>
              <p:cNvPr id="339" name="Oval 33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0" name="Forma livre 33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1" name="Forma livre 34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43" name="Grupo 342"/>
            <p:cNvGrpSpPr/>
            <p:nvPr/>
          </p:nvGrpSpPr>
          <p:grpSpPr>
            <a:xfrm rot="10800000">
              <a:off x="4427984" y="1412776"/>
              <a:ext cx="117727" cy="289719"/>
              <a:chOff x="2411760" y="1124744"/>
              <a:chExt cx="117727" cy="289719"/>
            </a:xfrm>
          </p:grpSpPr>
          <p:sp>
            <p:nvSpPr>
              <p:cNvPr id="344" name="Oval 34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5" name="Forma livre 34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6" name="Forma livre 34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48" name="Grupo 347"/>
            <p:cNvGrpSpPr/>
            <p:nvPr/>
          </p:nvGrpSpPr>
          <p:grpSpPr>
            <a:xfrm rot="10800000">
              <a:off x="5580112" y="1412776"/>
              <a:ext cx="117727" cy="289719"/>
              <a:chOff x="2411760" y="1124744"/>
              <a:chExt cx="117727" cy="289719"/>
            </a:xfrm>
          </p:grpSpPr>
          <p:sp>
            <p:nvSpPr>
              <p:cNvPr id="349" name="Oval 34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0" name="Forma livre 34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1" name="Forma livre 35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53" name="Grupo 352"/>
            <p:cNvGrpSpPr/>
            <p:nvPr/>
          </p:nvGrpSpPr>
          <p:grpSpPr>
            <a:xfrm rot="10800000">
              <a:off x="5724128" y="1412776"/>
              <a:ext cx="117727" cy="289719"/>
              <a:chOff x="2411760" y="1124744"/>
              <a:chExt cx="117727" cy="289719"/>
            </a:xfrm>
          </p:grpSpPr>
          <p:sp>
            <p:nvSpPr>
              <p:cNvPr id="354" name="Oval 35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5" name="Forma livre 35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6" name="Forma livre 35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58" name="Grupo 357"/>
            <p:cNvGrpSpPr/>
            <p:nvPr/>
          </p:nvGrpSpPr>
          <p:grpSpPr>
            <a:xfrm>
              <a:off x="5436096" y="1340768"/>
              <a:ext cx="117727" cy="289719"/>
              <a:chOff x="2411760" y="1124744"/>
              <a:chExt cx="117727" cy="289719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0" name="Forma livre 35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1" name="Forma livre 36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63" name="Grupo 362"/>
            <p:cNvGrpSpPr/>
            <p:nvPr/>
          </p:nvGrpSpPr>
          <p:grpSpPr>
            <a:xfrm>
              <a:off x="5004048" y="1340768"/>
              <a:ext cx="117727" cy="289719"/>
              <a:chOff x="2411760" y="1124744"/>
              <a:chExt cx="117727" cy="289719"/>
            </a:xfrm>
          </p:grpSpPr>
          <p:sp>
            <p:nvSpPr>
              <p:cNvPr id="364" name="Oval 36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5" name="Forma livre 36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6" name="Forma livre 36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68" name="Grupo 367"/>
            <p:cNvGrpSpPr/>
            <p:nvPr/>
          </p:nvGrpSpPr>
          <p:grpSpPr>
            <a:xfrm>
              <a:off x="5292080" y="1340768"/>
              <a:ext cx="117727" cy="289719"/>
              <a:chOff x="2411760" y="1124744"/>
              <a:chExt cx="117727" cy="289719"/>
            </a:xfrm>
          </p:grpSpPr>
          <p:sp>
            <p:nvSpPr>
              <p:cNvPr id="369" name="Oval 36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0" name="Forma livre 36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1" name="Forma livre 37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73" name="Grupo 372"/>
            <p:cNvGrpSpPr/>
            <p:nvPr/>
          </p:nvGrpSpPr>
          <p:grpSpPr>
            <a:xfrm>
              <a:off x="5148064" y="1340768"/>
              <a:ext cx="117727" cy="289719"/>
              <a:chOff x="2411760" y="1124744"/>
              <a:chExt cx="117727" cy="289719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5" name="Forma livre 37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6" name="Forma livre 37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78" name="Grupo 377"/>
            <p:cNvGrpSpPr/>
            <p:nvPr/>
          </p:nvGrpSpPr>
          <p:grpSpPr>
            <a:xfrm>
              <a:off x="5580112" y="1340768"/>
              <a:ext cx="117727" cy="289719"/>
              <a:chOff x="2411760" y="1124744"/>
              <a:chExt cx="117727" cy="289719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0" name="Forma livre 37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1" name="Forma livre 38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83" name="Grupo 382"/>
            <p:cNvGrpSpPr/>
            <p:nvPr/>
          </p:nvGrpSpPr>
          <p:grpSpPr>
            <a:xfrm>
              <a:off x="6300192" y="1340768"/>
              <a:ext cx="117727" cy="289719"/>
              <a:chOff x="2411760" y="1124744"/>
              <a:chExt cx="117727" cy="289719"/>
            </a:xfrm>
          </p:grpSpPr>
          <p:sp>
            <p:nvSpPr>
              <p:cNvPr id="384" name="Oval 38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5" name="Forma livre 38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6" name="Forma livre 38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88" name="Grupo 387"/>
            <p:cNvGrpSpPr/>
            <p:nvPr/>
          </p:nvGrpSpPr>
          <p:grpSpPr>
            <a:xfrm>
              <a:off x="6444208" y="1340768"/>
              <a:ext cx="117727" cy="289719"/>
              <a:chOff x="2411760" y="1124744"/>
              <a:chExt cx="117727" cy="289719"/>
            </a:xfrm>
          </p:grpSpPr>
          <p:sp>
            <p:nvSpPr>
              <p:cNvPr id="389" name="Oval 38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0" name="Forma livre 38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1" name="Forma livre 39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93" name="Grupo 392"/>
            <p:cNvGrpSpPr/>
            <p:nvPr/>
          </p:nvGrpSpPr>
          <p:grpSpPr>
            <a:xfrm>
              <a:off x="4860032" y="1340768"/>
              <a:ext cx="117727" cy="289719"/>
              <a:chOff x="2411760" y="1124744"/>
              <a:chExt cx="117727" cy="289719"/>
            </a:xfrm>
          </p:grpSpPr>
          <p:sp>
            <p:nvSpPr>
              <p:cNvPr id="394" name="Oval 39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5" name="Forma livre 39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6" name="Forma livre 39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98" name="Grupo 397"/>
            <p:cNvGrpSpPr/>
            <p:nvPr/>
          </p:nvGrpSpPr>
          <p:grpSpPr>
            <a:xfrm>
              <a:off x="4716016" y="1340768"/>
              <a:ext cx="117727" cy="289719"/>
              <a:chOff x="2411760" y="1124744"/>
              <a:chExt cx="117727" cy="289719"/>
            </a:xfrm>
          </p:grpSpPr>
          <p:sp>
            <p:nvSpPr>
              <p:cNvPr id="399" name="Oval 39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0" name="Forma livre 39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1" name="Forma livre 40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03" name="Grupo 402"/>
            <p:cNvGrpSpPr/>
            <p:nvPr/>
          </p:nvGrpSpPr>
          <p:grpSpPr>
            <a:xfrm>
              <a:off x="4572000" y="1340768"/>
              <a:ext cx="117727" cy="289719"/>
              <a:chOff x="2411760" y="1124744"/>
              <a:chExt cx="117727" cy="289719"/>
            </a:xfrm>
          </p:grpSpPr>
          <p:sp>
            <p:nvSpPr>
              <p:cNvPr id="404" name="Oval 40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5" name="Forma livre 40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6" name="Forma livre 40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08" name="Grupo 407"/>
            <p:cNvGrpSpPr/>
            <p:nvPr/>
          </p:nvGrpSpPr>
          <p:grpSpPr>
            <a:xfrm>
              <a:off x="5724128" y="1340768"/>
              <a:ext cx="117727" cy="289719"/>
              <a:chOff x="2411760" y="1124744"/>
              <a:chExt cx="117727" cy="289719"/>
            </a:xfrm>
          </p:grpSpPr>
          <p:sp>
            <p:nvSpPr>
              <p:cNvPr id="409" name="Oval 40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0" name="Forma livre 40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1" name="Forma livre 41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13" name="Grupo 412"/>
            <p:cNvGrpSpPr/>
            <p:nvPr/>
          </p:nvGrpSpPr>
          <p:grpSpPr>
            <a:xfrm>
              <a:off x="5868144" y="1340768"/>
              <a:ext cx="117727" cy="289719"/>
              <a:chOff x="2411760" y="1124744"/>
              <a:chExt cx="117727" cy="289719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5" name="Forma livre 41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6" name="Forma livre 41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18" name="Grupo 417"/>
            <p:cNvGrpSpPr/>
            <p:nvPr/>
          </p:nvGrpSpPr>
          <p:grpSpPr>
            <a:xfrm>
              <a:off x="6012160" y="1340768"/>
              <a:ext cx="117727" cy="289719"/>
              <a:chOff x="2411760" y="1124744"/>
              <a:chExt cx="117727" cy="289719"/>
            </a:xfrm>
          </p:grpSpPr>
          <p:sp>
            <p:nvSpPr>
              <p:cNvPr id="419" name="Oval 41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0" name="Forma livre 41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1" name="Forma livre 42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23" name="Grupo 422"/>
            <p:cNvGrpSpPr/>
            <p:nvPr/>
          </p:nvGrpSpPr>
          <p:grpSpPr>
            <a:xfrm>
              <a:off x="6156176" y="1340768"/>
              <a:ext cx="117727" cy="289719"/>
              <a:chOff x="2411760" y="1124744"/>
              <a:chExt cx="117727" cy="289719"/>
            </a:xfrm>
          </p:grpSpPr>
          <p:sp>
            <p:nvSpPr>
              <p:cNvPr id="424" name="Oval 42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5" name="Forma livre 42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6" name="Forma livre 42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28" name="Grupo 427"/>
            <p:cNvGrpSpPr/>
            <p:nvPr/>
          </p:nvGrpSpPr>
          <p:grpSpPr>
            <a:xfrm>
              <a:off x="4427984" y="1340768"/>
              <a:ext cx="117727" cy="289719"/>
              <a:chOff x="2411760" y="1124744"/>
              <a:chExt cx="117727" cy="289719"/>
            </a:xfrm>
          </p:grpSpPr>
          <p:sp>
            <p:nvSpPr>
              <p:cNvPr id="429" name="Oval 42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0" name="Forma livre 42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1" name="Forma livre 43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33" name="Grupo 432"/>
            <p:cNvGrpSpPr/>
            <p:nvPr/>
          </p:nvGrpSpPr>
          <p:grpSpPr>
            <a:xfrm rot="10800000">
              <a:off x="5868144" y="1412776"/>
              <a:ext cx="117727" cy="289719"/>
              <a:chOff x="2411760" y="1124744"/>
              <a:chExt cx="117727" cy="289719"/>
            </a:xfrm>
          </p:grpSpPr>
          <p:sp>
            <p:nvSpPr>
              <p:cNvPr id="434" name="Oval 43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5" name="Forma livre 43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6" name="Forma livre 43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38" name="Grupo 437"/>
            <p:cNvGrpSpPr/>
            <p:nvPr/>
          </p:nvGrpSpPr>
          <p:grpSpPr>
            <a:xfrm rot="10800000">
              <a:off x="6012160" y="1412776"/>
              <a:ext cx="117727" cy="289719"/>
              <a:chOff x="2411760" y="1124744"/>
              <a:chExt cx="117727" cy="289719"/>
            </a:xfrm>
          </p:grpSpPr>
          <p:sp>
            <p:nvSpPr>
              <p:cNvPr id="439" name="Oval 43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0" name="Forma livre 43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1" name="Forma livre 44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43" name="Grupo 442"/>
            <p:cNvGrpSpPr/>
            <p:nvPr/>
          </p:nvGrpSpPr>
          <p:grpSpPr>
            <a:xfrm rot="10800000">
              <a:off x="6156176" y="1412776"/>
              <a:ext cx="117727" cy="289719"/>
              <a:chOff x="2411760" y="1124744"/>
              <a:chExt cx="117727" cy="289719"/>
            </a:xfrm>
          </p:grpSpPr>
          <p:sp>
            <p:nvSpPr>
              <p:cNvPr id="444" name="Oval 44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5" name="Forma livre 44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6" name="Forma livre 44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48" name="Grupo 447"/>
            <p:cNvGrpSpPr/>
            <p:nvPr/>
          </p:nvGrpSpPr>
          <p:grpSpPr>
            <a:xfrm rot="10800000">
              <a:off x="6300192" y="1412776"/>
              <a:ext cx="117727" cy="289719"/>
              <a:chOff x="2411760" y="1124744"/>
              <a:chExt cx="117727" cy="289719"/>
            </a:xfrm>
          </p:grpSpPr>
          <p:sp>
            <p:nvSpPr>
              <p:cNvPr id="449" name="Oval 44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0" name="Forma livre 44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1" name="Forma livre 45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53" name="Grupo 452"/>
            <p:cNvGrpSpPr/>
            <p:nvPr/>
          </p:nvGrpSpPr>
          <p:grpSpPr>
            <a:xfrm rot="10800000">
              <a:off x="6444208" y="1412776"/>
              <a:ext cx="117727" cy="289719"/>
              <a:chOff x="2411760" y="1124744"/>
              <a:chExt cx="117727" cy="289719"/>
            </a:xfrm>
          </p:grpSpPr>
          <p:sp>
            <p:nvSpPr>
              <p:cNvPr id="454" name="Oval 45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5" name="Forma livre 45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6" name="Forma livre 45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63" name="Oval 462"/>
            <p:cNvSpPr/>
            <p:nvPr/>
          </p:nvSpPr>
          <p:spPr>
            <a:xfrm rot="10800000">
              <a:off x="6588224" y="119675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4" name="Oval 463"/>
            <p:cNvSpPr/>
            <p:nvPr/>
          </p:nvSpPr>
          <p:spPr>
            <a:xfrm rot="10800000">
              <a:off x="6516216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5" name="Oval 464"/>
            <p:cNvSpPr/>
            <p:nvPr/>
          </p:nvSpPr>
          <p:spPr>
            <a:xfrm rot="10800000">
              <a:off x="6444208" y="105273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6" name="Oval 465"/>
            <p:cNvSpPr/>
            <p:nvPr/>
          </p:nvSpPr>
          <p:spPr>
            <a:xfrm rot="10800000">
              <a:off x="6300192" y="8367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7" name="Oval 466"/>
            <p:cNvSpPr/>
            <p:nvPr/>
          </p:nvSpPr>
          <p:spPr>
            <a:xfrm rot="10800000">
              <a:off x="6372200" y="98072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68" name="Grupo 467"/>
            <p:cNvGrpSpPr/>
            <p:nvPr/>
          </p:nvGrpSpPr>
          <p:grpSpPr>
            <a:xfrm rot="10800000">
              <a:off x="4572000" y="1412776"/>
              <a:ext cx="117727" cy="289719"/>
              <a:chOff x="2411760" y="1124744"/>
              <a:chExt cx="117727" cy="289719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70" name="Forma livre 46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71" name="Forma livre 47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73" name="Oval 472"/>
            <p:cNvSpPr/>
            <p:nvPr/>
          </p:nvSpPr>
          <p:spPr>
            <a:xfrm rot="10800000">
              <a:off x="6588224" y="162880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4" name="Oval 473"/>
            <p:cNvSpPr/>
            <p:nvPr/>
          </p:nvSpPr>
          <p:spPr>
            <a:xfrm rot="10800000">
              <a:off x="6660232" y="155679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5" name="Oval 474"/>
            <p:cNvSpPr/>
            <p:nvPr/>
          </p:nvSpPr>
          <p:spPr>
            <a:xfrm rot="10800000">
              <a:off x="6732240" y="148478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6" name="Oval 475"/>
            <p:cNvSpPr/>
            <p:nvPr/>
          </p:nvSpPr>
          <p:spPr>
            <a:xfrm rot="10800000">
              <a:off x="6804248" y="141277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7" name="Oval 476"/>
            <p:cNvSpPr/>
            <p:nvPr/>
          </p:nvSpPr>
          <p:spPr>
            <a:xfrm rot="10800000">
              <a:off x="6876256" y="134076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8" name="Oval 477"/>
            <p:cNvSpPr/>
            <p:nvPr/>
          </p:nvSpPr>
          <p:spPr>
            <a:xfrm rot="10800000">
              <a:off x="6876256" y="119675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9" name="Oval 478"/>
            <p:cNvSpPr/>
            <p:nvPr/>
          </p:nvSpPr>
          <p:spPr>
            <a:xfrm rot="10800000">
              <a:off x="6876256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0" name="Oval 479"/>
            <p:cNvSpPr/>
            <p:nvPr/>
          </p:nvSpPr>
          <p:spPr>
            <a:xfrm rot="10800000">
              <a:off x="6804248" y="105273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1" name="Oval 480"/>
            <p:cNvSpPr/>
            <p:nvPr/>
          </p:nvSpPr>
          <p:spPr>
            <a:xfrm rot="10800000">
              <a:off x="6732240" y="98072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2" name="Oval 481"/>
            <p:cNvSpPr/>
            <p:nvPr/>
          </p:nvSpPr>
          <p:spPr>
            <a:xfrm rot="10800000">
              <a:off x="6660232" y="90872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3" name="Oval 482"/>
            <p:cNvSpPr/>
            <p:nvPr/>
          </p:nvSpPr>
          <p:spPr>
            <a:xfrm rot="10800000">
              <a:off x="6876256" y="126876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4" name="Oval 483"/>
            <p:cNvSpPr/>
            <p:nvPr/>
          </p:nvSpPr>
          <p:spPr>
            <a:xfrm rot="10800000">
              <a:off x="6588224" y="8367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5" name="Oval 484"/>
            <p:cNvSpPr/>
            <p:nvPr/>
          </p:nvSpPr>
          <p:spPr>
            <a:xfrm rot="10800000">
              <a:off x="3203848" y="126876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6" name="Oval 485"/>
            <p:cNvSpPr/>
            <p:nvPr/>
          </p:nvSpPr>
          <p:spPr>
            <a:xfrm rot="10800000">
              <a:off x="3203848" y="162880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7" name="Oval 486"/>
            <p:cNvSpPr/>
            <p:nvPr/>
          </p:nvSpPr>
          <p:spPr>
            <a:xfrm rot="10800000">
              <a:off x="3059832" y="162880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88" name="Grupo 487"/>
            <p:cNvGrpSpPr/>
            <p:nvPr/>
          </p:nvGrpSpPr>
          <p:grpSpPr>
            <a:xfrm>
              <a:off x="4283968" y="1340768"/>
              <a:ext cx="117727" cy="289719"/>
              <a:chOff x="2411760" y="1124744"/>
              <a:chExt cx="117727" cy="289719"/>
            </a:xfrm>
          </p:grpSpPr>
          <p:sp>
            <p:nvSpPr>
              <p:cNvPr id="489" name="Oval 48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0" name="Forma livre 48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1" name="Forma livre 49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93" name="Grupo 492"/>
            <p:cNvGrpSpPr/>
            <p:nvPr/>
          </p:nvGrpSpPr>
          <p:grpSpPr>
            <a:xfrm>
              <a:off x="3563888" y="1340768"/>
              <a:ext cx="117727" cy="289719"/>
              <a:chOff x="2411760" y="1124744"/>
              <a:chExt cx="117727" cy="289719"/>
            </a:xfrm>
          </p:grpSpPr>
          <p:sp>
            <p:nvSpPr>
              <p:cNvPr id="494" name="Oval 49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5" name="Forma livre 49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6" name="Forma livre 49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98" name="Grupo 497"/>
            <p:cNvGrpSpPr/>
            <p:nvPr/>
          </p:nvGrpSpPr>
          <p:grpSpPr>
            <a:xfrm>
              <a:off x="4139952" y="1340768"/>
              <a:ext cx="117727" cy="289719"/>
              <a:chOff x="2411760" y="1124744"/>
              <a:chExt cx="117727" cy="289719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0" name="Forma livre 49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1" name="Forma livre 50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03" name="Grupo 502"/>
            <p:cNvGrpSpPr/>
            <p:nvPr/>
          </p:nvGrpSpPr>
          <p:grpSpPr>
            <a:xfrm>
              <a:off x="3995936" y="1340768"/>
              <a:ext cx="117727" cy="289719"/>
              <a:chOff x="2411760" y="1124744"/>
              <a:chExt cx="117727" cy="289719"/>
            </a:xfrm>
          </p:grpSpPr>
          <p:sp>
            <p:nvSpPr>
              <p:cNvPr id="504" name="Oval 50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5" name="Forma livre 50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6" name="Forma livre 50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08" name="Grupo 507"/>
            <p:cNvGrpSpPr/>
            <p:nvPr/>
          </p:nvGrpSpPr>
          <p:grpSpPr>
            <a:xfrm>
              <a:off x="3851920" y="1340768"/>
              <a:ext cx="117727" cy="289719"/>
              <a:chOff x="2411760" y="1124744"/>
              <a:chExt cx="117727" cy="289719"/>
            </a:xfrm>
          </p:grpSpPr>
          <p:sp>
            <p:nvSpPr>
              <p:cNvPr id="509" name="Oval 50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0" name="Forma livre 50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1" name="Forma livre 51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13" name="Grupo 512"/>
            <p:cNvGrpSpPr/>
            <p:nvPr/>
          </p:nvGrpSpPr>
          <p:grpSpPr>
            <a:xfrm>
              <a:off x="3707904" y="1340768"/>
              <a:ext cx="117727" cy="289719"/>
              <a:chOff x="2411760" y="1124744"/>
              <a:chExt cx="117727" cy="289719"/>
            </a:xfrm>
          </p:grpSpPr>
          <p:sp>
            <p:nvSpPr>
              <p:cNvPr id="514" name="Oval 51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5" name="Forma livre 51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6" name="Forma livre 51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18" name="Grupo 517"/>
            <p:cNvGrpSpPr/>
            <p:nvPr/>
          </p:nvGrpSpPr>
          <p:grpSpPr>
            <a:xfrm rot="10800000">
              <a:off x="4283968" y="1412776"/>
              <a:ext cx="117727" cy="289719"/>
              <a:chOff x="2411760" y="1124744"/>
              <a:chExt cx="117727" cy="289719"/>
            </a:xfrm>
          </p:grpSpPr>
          <p:sp>
            <p:nvSpPr>
              <p:cNvPr id="519" name="Oval 51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0" name="Forma livre 51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1" name="Forma livre 52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23" name="Grupo 522"/>
            <p:cNvGrpSpPr/>
            <p:nvPr/>
          </p:nvGrpSpPr>
          <p:grpSpPr>
            <a:xfrm rot="10800000">
              <a:off x="4139952" y="1412776"/>
              <a:ext cx="117727" cy="289719"/>
              <a:chOff x="2411760" y="1124744"/>
              <a:chExt cx="117727" cy="289719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5" name="Forma livre 52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6" name="Forma livre 52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28" name="Grupo 527"/>
            <p:cNvGrpSpPr/>
            <p:nvPr/>
          </p:nvGrpSpPr>
          <p:grpSpPr>
            <a:xfrm rot="10800000">
              <a:off x="3995936" y="1412776"/>
              <a:ext cx="117727" cy="289719"/>
              <a:chOff x="2411760" y="1124744"/>
              <a:chExt cx="117727" cy="289719"/>
            </a:xfrm>
          </p:grpSpPr>
          <p:sp>
            <p:nvSpPr>
              <p:cNvPr id="529" name="Oval 52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0" name="Forma livre 52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1" name="Forma livre 53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33" name="Grupo 532"/>
            <p:cNvGrpSpPr/>
            <p:nvPr/>
          </p:nvGrpSpPr>
          <p:grpSpPr>
            <a:xfrm rot="10800000">
              <a:off x="3851920" y="1412776"/>
              <a:ext cx="117727" cy="289719"/>
              <a:chOff x="2411760" y="1124744"/>
              <a:chExt cx="117727" cy="289719"/>
            </a:xfrm>
          </p:grpSpPr>
          <p:sp>
            <p:nvSpPr>
              <p:cNvPr id="534" name="Oval 53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5" name="Forma livre 53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6" name="Forma livre 53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38" name="Grupo 537"/>
            <p:cNvGrpSpPr/>
            <p:nvPr/>
          </p:nvGrpSpPr>
          <p:grpSpPr>
            <a:xfrm rot="10800000">
              <a:off x="3707904" y="1412776"/>
              <a:ext cx="117727" cy="289719"/>
              <a:chOff x="2411760" y="1124744"/>
              <a:chExt cx="117727" cy="289719"/>
            </a:xfrm>
          </p:grpSpPr>
          <p:sp>
            <p:nvSpPr>
              <p:cNvPr id="539" name="Oval 53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0" name="Forma livre 53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1" name="Forma livre 54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43" name="Grupo 542"/>
            <p:cNvGrpSpPr/>
            <p:nvPr/>
          </p:nvGrpSpPr>
          <p:grpSpPr>
            <a:xfrm rot="10800000">
              <a:off x="3563888" y="1412776"/>
              <a:ext cx="117727" cy="289719"/>
              <a:chOff x="2411760" y="1124744"/>
              <a:chExt cx="117727" cy="289719"/>
            </a:xfrm>
          </p:grpSpPr>
          <p:sp>
            <p:nvSpPr>
              <p:cNvPr id="544" name="Oval 54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5" name="Forma livre 54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6" name="Forma livre 54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48" name="Grupo 547"/>
            <p:cNvGrpSpPr/>
            <p:nvPr/>
          </p:nvGrpSpPr>
          <p:grpSpPr>
            <a:xfrm rot="10800000">
              <a:off x="3419872" y="1412776"/>
              <a:ext cx="117727" cy="289719"/>
              <a:chOff x="2411760" y="1124744"/>
              <a:chExt cx="117727" cy="289719"/>
            </a:xfrm>
          </p:grpSpPr>
          <p:sp>
            <p:nvSpPr>
              <p:cNvPr id="549" name="Oval 54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0" name="Forma livre 54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1" name="Forma livre 55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53" name="Grupo 552"/>
            <p:cNvGrpSpPr/>
            <p:nvPr/>
          </p:nvGrpSpPr>
          <p:grpSpPr>
            <a:xfrm rot="10800000">
              <a:off x="3275856" y="1412776"/>
              <a:ext cx="117727" cy="289719"/>
              <a:chOff x="2411760" y="1124744"/>
              <a:chExt cx="117727" cy="289719"/>
            </a:xfrm>
          </p:grpSpPr>
          <p:sp>
            <p:nvSpPr>
              <p:cNvPr id="554" name="Oval 553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5" name="Forma livre 554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6" name="Forma livre 555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58" name="Grupo 557"/>
            <p:cNvGrpSpPr/>
            <p:nvPr/>
          </p:nvGrpSpPr>
          <p:grpSpPr>
            <a:xfrm>
              <a:off x="3419872" y="1340768"/>
              <a:ext cx="117727" cy="289719"/>
              <a:chOff x="2411760" y="1124744"/>
              <a:chExt cx="117727" cy="289719"/>
            </a:xfrm>
          </p:grpSpPr>
          <p:sp>
            <p:nvSpPr>
              <p:cNvPr id="559" name="Oval 55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60" name="Forma livre 55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61" name="Forma livre 56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68" name="Grupo 567"/>
            <p:cNvGrpSpPr/>
            <p:nvPr/>
          </p:nvGrpSpPr>
          <p:grpSpPr>
            <a:xfrm>
              <a:off x="3275856" y="1340768"/>
              <a:ext cx="117727" cy="289719"/>
              <a:chOff x="2411760" y="1124744"/>
              <a:chExt cx="117727" cy="289719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2411760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70" name="Forma livre 569"/>
              <p:cNvSpPr/>
              <p:nvPr/>
            </p:nvSpPr>
            <p:spPr>
              <a:xfrm>
                <a:off x="2419350" y="1181100"/>
                <a:ext cx="14288" cy="233363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8" h="233363">
                    <a:moveTo>
                      <a:pt x="14288" y="0"/>
                    </a:moveTo>
                    <a:cubicBezTo>
                      <a:pt x="12700" y="9525"/>
                      <a:pt x="10801" y="19003"/>
                      <a:pt x="9525" y="28575"/>
                    </a:cubicBezTo>
                    <a:cubicBezTo>
                      <a:pt x="2436" y="81746"/>
                      <a:pt x="9929" y="55943"/>
                      <a:pt x="0" y="85725"/>
                    </a:cubicBezTo>
                    <a:cubicBezTo>
                      <a:pt x="1588" y="92075"/>
                      <a:pt x="2965" y="98481"/>
                      <a:pt x="4763" y="104775"/>
                    </a:cubicBezTo>
                    <a:cubicBezTo>
                      <a:pt x="6142" y="109602"/>
                      <a:pt x="9154" y="114056"/>
                      <a:pt x="9525" y="119063"/>
                    </a:cubicBezTo>
                    <a:cubicBezTo>
                      <a:pt x="12342" y="157092"/>
                      <a:pt x="14288" y="233363"/>
                      <a:pt x="14288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71" name="Forma livre 570"/>
              <p:cNvSpPr/>
              <p:nvPr/>
            </p:nvSpPr>
            <p:spPr>
              <a:xfrm>
                <a:off x="2478014" y="1124744"/>
                <a:ext cx="51472" cy="288032"/>
              </a:xfrm>
              <a:custGeom>
                <a:avLst/>
                <a:gdLst>
                  <a:gd name="connsiteX0" fmla="*/ 14288 w 14288"/>
                  <a:gd name="connsiteY0" fmla="*/ 0 h 233363"/>
                  <a:gd name="connsiteX1" fmla="*/ 9525 w 14288"/>
                  <a:gd name="connsiteY1" fmla="*/ 28575 h 233363"/>
                  <a:gd name="connsiteX2" fmla="*/ 0 w 14288"/>
                  <a:gd name="connsiteY2" fmla="*/ 85725 h 233363"/>
                  <a:gd name="connsiteX3" fmla="*/ 4763 w 14288"/>
                  <a:gd name="connsiteY3" fmla="*/ 104775 h 233363"/>
                  <a:gd name="connsiteX4" fmla="*/ 9525 w 14288"/>
                  <a:gd name="connsiteY4" fmla="*/ 119063 h 233363"/>
                  <a:gd name="connsiteX5" fmla="*/ 14288 w 14288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1323 w 16086"/>
                  <a:gd name="connsiteY4" fmla="*/ 119063 h 233363"/>
                  <a:gd name="connsiteX5" fmla="*/ 16086 w 16086"/>
                  <a:gd name="connsiteY5" fmla="*/ 233363 h 233363"/>
                  <a:gd name="connsiteX0" fmla="*/ 16086 w 27119"/>
                  <a:gd name="connsiteY0" fmla="*/ 0 h 233363"/>
                  <a:gd name="connsiteX1" fmla="*/ 11323 w 27119"/>
                  <a:gd name="connsiteY1" fmla="*/ 28575 h 233363"/>
                  <a:gd name="connsiteX2" fmla="*/ 1798 w 27119"/>
                  <a:gd name="connsiteY2" fmla="*/ 85725 h 233363"/>
                  <a:gd name="connsiteX3" fmla="*/ 1798 w 27119"/>
                  <a:gd name="connsiteY3" fmla="*/ 116682 h 233363"/>
                  <a:gd name="connsiteX4" fmla="*/ 24302 w 27119"/>
                  <a:gd name="connsiteY4" fmla="*/ 175022 h 233363"/>
                  <a:gd name="connsiteX5" fmla="*/ 16086 w 27119"/>
                  <a:gd name="connsiteY5" fmla="*/ 233363 h 233363"/>
                  <a:gd name="connsiteX0" fmla="*/ 16086 w 16086"/>
                  <a:gd name="connsiteY0" fmla="*/ 0 h 233363"/>
                  <a:gd name="connsiteX1" fmla="*/ 11323 w 16086"/>
                  <a:gd name="connsiteY1" fmla="*/ 28575 h 233363"/>
                  <a:gd name="connsiteX2" fmla="*/ 1798 w 16086"/>
                  <a:gd name="connsiteY2" fmla="*/ 85725 h 233363"/>
                  <a:gd name="connsiteX3" fmla="*/ 1798 w 16086"/>
                  <a:gd name="connsiteY3" fmla="*/ 116682 h 233363"/>
                  <a:gd name="connsiteX4" fmla="*/ 1798 w 16086"/>
                  <a:gd name="connsiteY4" fmla="*/ 175022 h 233363"/>
                  <a:gd name="connsiteX5" fmla="*/ 16086 w 16086"/>
                  <a:gd name="connsiteY5" fmla="*/ 233363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6" h="233363">
                    <a:moveTo>
                      <a:pt x="16086" y="0"/>
                    </a:moveTo>
                    <a:cubicBezTo>
                      <a:pt x="14498" y="9525"/>
                      <a:pt x="12599" y="19003"/>
                      <a:pt x="11323" y="28575"/>
                    </a:cubicBezTo>
                    <a:cubicBezTo>
                      <a:pt x="4234" y="81746"/>
                      <a:pt x="11727" y="55943"/>
                      <a:pt x="1798" y="85725"/>
                    </a:cubicBezTo>
                    <a:cubicBezTo>
                      <a:pt x="3386" y="92075"/>
                      <a:pt x="0" y="110388"/>
                      <a:pt x="1798" y="116682"/>
                    </a:cubicBezTo>
                    <a:cubicBezTo>
                      <a:pt x="3177" y="121509"/>
                      <a:pt x="1427" y="170015"/>
                      <a:pt x="1798" y="175022"/>
                    </a:cubicBezTo>
                    <a:cubicBezTo>
                      <a:pt x="4615" y="213051"/>
                      <a:pt x="16086" y="233363"/>
                      <a:pt x="16086" y="2333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2483768" y="1124744"/>
                <a:ext cx="45719" cy="457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583" name="Oval 582"/>
            <p:cNvSpPr/>
            <p:nvPr/>
          </p:nvSpPr>
          <p:spPr>
            <a:xfrm rot="10800000">
              <a:off x="2987824" y="155679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4" name="Oval 583"/>
            <p:cNvSpPr/>
            <p:nvPr/>
          </p:nvSpPr>
          <p:spPr>
            <a:xfrm rot="10800000">
              <a:off x="2915816" y="141277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5" name="Oval 584"/>
            <p:cNvSpPr/>
            <p:nvPr/>
          </p:nvSpPr>
          <p:spPr>
            <a:xfrm rot="10800000">
              <a:off x="3275856" y="119675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6" name="Oval 585"/>
            <p:cNvSpPr/>
            <p:nvPr/>
          </p:nvSpPr>
          <p:spPr>
            <a:xfrm rot="10800000">
              <a:off x="2915816" y="134076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7" name="Oval 586"/>
            <p:cNvSpPr/>
            <p:nvPr/>
          </p:nvSpPr>
          <p:spPr>
            <a:xfrm rot="10800000">
              <a:off x="3347864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8" name="Oval 587"/>
            <p:cNvSpPr/>
            <p:nvPr/>
          </p:nvSpPr>
          <p:spPr>
            <a:xfrm rot="10800000">
              <a:off x="3419872" y="105273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9" name="Oval 588"/>
            <p:cNvSpPr/>
            <p:nvPr/>
          </p:nvSpPr>
          <p:spPr>
            <a:xfrm rot="10800000">
              <a:off x="3059832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0" name="Oval 589"/>
            <p:cNvSpPr/>
            <p:nvPr/>
          </p:nvSpPr>
          <p:spPr>
            <a:xfrm rot="10800000">
              <a:off x="2987824" y="119675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1" name="Oval 590"/>
            <p:cNvSpPr/>
            <p:nvPr/>
          </p:nvSpPr>
          <p:spPr>
            <a:xfrm rot="10800000">
              <a:off x="2915816" y="126876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2" name="Oval 591"/>
            <p:cNvSpPr/>
            <p:nvPr/>
          </p:nvSpPr>
          <p:spPr>
            <a:xfrm rot="10800000">
              <a:off x="3203848" y="98072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3" name="Oval 592"/>
            <p:cNvSpPr/>
            <p:nvPr/>
          </p:nvSpPr>
          <p:spPr>
            <a:xfrm rot="10800000">
              <a:off x="3131840" y="105273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4" name="Oval 593"/>
            <p:cNvSpPr/>
            <p:nvPr/>
          </p:nvSpPr>
          <p:spPr>
            <a:xfrm rot="10800000">
              <a:off x="3275856" y="8367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5" name="Oval 594"/>
            <p:cNvSpPr/>
            <p:nvPr/>
          </p:nvSpPr>
          <p:spPr>
            <a:xfrm rot="10800000">
              <a:off x="3491880" y="98072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6" name="Oval 595"/>
            <p:cNvSpPr/>
            <p:nvPr/>
          </p:nvSpPr>
          <p:spPr>
            <a:xfrm rot="10800000">
              <a:off x="2915816" y="148478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7" name="Oval 596"/>
            <p:cNvSpPr/>
            <p:nvPr/>
          </p:nvSpPr>
          <p:spPr>
            <a:xfrm rot="10800000">
              <a:off x="3275856" y="90872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8" name="Oval 597"/>
            <p:cNvSpPr/>
            <p:nvPr/>
          </p:nvSpPr>
          <p:spPr>
            <a:xfrm rot="10800000">
              <a:off x="3131840" y="162880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9" name="Oval 598"/>
            <p:cNvSpPr/>
            <p:nvPr/>
          </p:nvSpPr>
          <p:spPr>
            <a:xfrm rot="10800000">
              <a:off x="3500264" y="9891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0" name="Oval 599"/>
            <p:cNvSpPr/>
            <p:nvPr/>
          </p:nvSpPr>
          <p:spPr>
            <a:xfrm rot="10800000">
              <a:off x="3275856" y="76470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1" name="Oval 600"/>
            <p:cNvSpPr/>
            <p:nvPr/>
          </p:nvSpPr>
          <p:spPr>
            <a:xfrm rot="10800000">
              <a:off x="3275856" y="69269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2" name="Oval 601"/>
            <p:cNvSpPr/>
            <p:nvPr/>
          </p:nvSpPr>
          <p:spPr>
            <a:xfrm rot="10800000">
              <a:off x="3275856" y="62068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3" name="Oval 602"/>
            <p:cNvSpPr/>
            <p:nvPr/>
          </p:nvSpPr>
          <p:spPr>
            <a:xfrm rot="10800000">
              <a:off x="3491880" y="8367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4" name="Oval 603"/>
            <p:cNvSpPr/>
            <p:nvPr/>
          </p:nvSpPr>
          <p:spPr>
            <a:xfrm rot="10800000">
              <a:off x="3491880" y="90872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5" name="Oval 604"/>
            <p:cNvSpPr/>
            <p:nvPr/>
          </p:nvSpPr>
          <p:spPr>
            <a:xfrm rot="10800000">
              <a:off x="3491880" y="76470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6" name="Oval 605"/>
            <p:cNvSpPr/>
            <p:nvPr/>
          </p:nvSpPr>
          <p:spPr>
            <a:xfrm rot="10800000">
              <a:off x="3491880" y="69269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7" name="Oval 606"/>
            <p:cNvSpPr/>
            <p:nvPr/>
          </p:nvSpPr>
          <p:spPr>
            <a:xfrm rot="10800000">
              <a:off x="6300192" y="90872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8" name="Oval 607"/>
            <p:cNvSpPr/>
            <p:nvPr/>
          </p:nvSpPr>
          <p:spPr>
            <a:xfrm rot="10800000">
              <a:off x="3491880" y="62068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9" name="Oval 608"/>
            <p:cNvSpPr/>
            <p:nvPr/>
          </p:nvSpPr>
          <p:spPr>
            <a:xfrm rot="10800000">
              <a:off x="3203848" y="134076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0" name="Oval 609"/>
            <p:cNvSpPr/>
            <p:nvPr/>
          </p:nvSpPr>
          <p:spPr>
            <a:xfrm rot="10800000">
              <a:off x="6740624" y="9891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1" name="Oval 610"/>
            <p:cNvSpPr/>
            <p:nvPr/>
          </p:nvSpPr>
          <p:spPr>
            <a:xfrm rot="10800000">
              <a:off x="6893024" y="114151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2" name="Oval 611"/>
            <p:cNvSpPr/>
            <p:nvPr/>
          </p:nvSpPr>
          <p:spPr>
            <a:xfrm rot="10800000">
              <a:off x="6300192" y="76470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3" name="Oval 612"/>
            <p:cNvSpPr/>
            <p:nvPr/>
          </p:nvSpPr>
          <p:spPr>
            <a:xfrm rot="10800000">
              <a:off x="6516216" y="76470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4" name="Oval 613"/>
            <p:cNvSpPr/>
            <p:nvPr/>
          </p:nvSpPr>
          <p:spPr>
            <a:xfrm rot="10800000">
              <a:off x="6300192" y="69269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5" name="Oval 614"/>
            <p:cNvSpPr/>
            <p:nvPr/>
          </p:nvSpPr>
          <p:spPr>
            <a:xfrm rot="10800000">
              <a:off x="6516216" y="62068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8" name="Oval 617"/>
            <p:cNvSpPr/>
            <p:nvPr/>
          </p:nvSpPr>
          <p:spPr>
            <a:xfrm rot="10800000">
              <a:off x="6909792" y="130229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9" name="Oval 618"/>
            <p:cNvSpPr/>
            <p:nvPr/>
          </p:nvSpPr>
          <p:spPr>
            <a:xfrm rot="10800000">
              <a:off x="6516216" y="69269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0" name="Oval 619"/>
            <p:cNvSpPr/>
            <p:nvPr/>
          </p:nvSpPr>
          <p:spPr>
            <a:xfrm rot="10800000">
              <a:off x="6300192" y="620688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1" name="Forma livre 620"/>
            <p:cNvSpPr/>
            <p:nvPr/>
          </p:nvSpPr>
          <p:spPr>
            <a:xfrm>
              <a:off x="3034602" y="1381648"/>
              <a:ext cx="190919" cy="175847"/>
            </a:xfrm>
            <a:custGeom>
              <a:avLst/>
              <a:gdLst>
                <a:gd name="connsiteX0" fmla="*/ 190919 w 190919"/>
                <a:gd name="connsiteY0" fmla="*/ 0 h 175847"/>
                <a:gd name="connsiteX1" fmla="*/ 150725 w 190919"/>
                <a:gd name="connsiteY1" fmla="*/ 25121 h 175847"/>
                <a:gd name="connsiteX2" fmla="*/ 145701 w 190919"/>
                <a:gd name="connsiteY2" fmla="*/ 40194 h 175847"/>
                <a:gd name="connsiteX3" fmla="*/ 120580 w 190919"/>
                <a:gd name="connsiteY3" fmla="*/ 65315 h 175847"/>
                <a:gd name="connsiteX4" fmla="*/ 90435 w 190919"/>
                <a:gd name="connsiteY4" fmla="*/ 100484 h 175847"/>
                <a:gd name="connsiteX5" fmla="*/ 75363 w 190919"/>
                <a:gd name="connsiteY5" fmla="*/ 110532 h 175847"/>
                <a:gd name="connsiteX6" fmla="*/ 65314 w 190919"/>
                <a:gd name="connsiteY6" fmla="*/ 120581 h 175847"/>
                <a:gd name="connsiteX7" fmla="*/ 35169 w 190919"/>
                <a:gd name="connsiteY7" fmla="*/ 140677 h 175847"/>
                <a:gd name="connsiteX8" fmla="*/ 5024 w 190919"/>
                <a:gd name="connsiteY8" fmla="*/ 165798 h 175847"/>
                <a:gd name="connsiteX9" fmla="*/ 0 w 190919"/>
                <a:gd name="connsiteY9" fmla="*/ 175847 h 17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919" h="175847">
                  <a:moveTo>
                    <a:pt x="190919" y="0"/>
                  </a:moveTo>
                  <a:cubicBezTo>
                    <a:pt x="171579" y="7737"/>
                    <a:pt x="162424" y="7573"/>
                    <a:pt x="150725" y="25121"/>
                  </a:cubicBezTo>
                  <a:cubicBezTo>
                    <a:pt x="147787" y="29528"/>
                    <a:pt x="148879" y="35957"/>
                    <a:pt x="145701" y="40194"/>
                  </a:cubicBezTo>
                  <a:cubicBezTo>
                    <a:pt x="138596" y="49668"/>
                    <a:pt x="127149" y="55462"/>
                    <a:pt x="120580" y="65315"/>
                  </a:cubicBezTo>
                  <a:cubicBezTo>
                    <a:pt x="111489" y="78952"/>
                    <a:pt x="105055" y="90737"/>
                    <a:pt x="90435" y="100484"/>
                  </a:cubicBezTo>
                  <a:cubicBezTo>
                    <a:pt x="85411" y="103833"/>
                    <a:pt x="80078" y="106760"/>
                    <a:pt x="75363" y="110532"/>
                  </a:cubicBezTo>
                  <a:cubicBezTo>
                    <a:pt x="71664" y="113491"/>
                    <a:pt x="69104" y="117739"/>
                    <a:pt x="65314" y="120581"/>
                  </a:cubicBezTo>
                  <a:cubicBezTo>
                    <a:pt x="55653" y="127827"/>
                    <a:pt x="45217" y="133978"/>
                    <a:pt x="35169" y="140677"/>
                  </a:cubicBezTo>
                  <a:cubicBezTo>
                    <a:pt x="21234" y="149967"/>
                    <a:pt x="16072" y="151988"/>
                    <a:pt x="5024" y="165798"/>
                  </a:cubicBezTo>
                  <a:cubicBezTo>
                    <a:pt x="2685" y="168722"/>
                    <a:pt x="1675" y="172497"/>
                    <a:pt x="0" y="17584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2" name="Forma livre 621"/>
            <p:cNvSpPr/>
            <p:nvPr/>
          </p:nvSpPr>
          <p:spPr>
            <a:xfrm>
              <a:off x="2937968" y="1367339"/>
              <a:ext cx="257408" cy="1430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3" name="Forma livre 622"/>
            <p:cNvSpPr/>
            <p:nvPr/>
          </p:nvSpPr>
          <p:spPr>
            <a:xfrm>
              <a:off x="2959240" y="1381648"/>
              <a:ext cx="241160" cy="110532"/>
            </a:xfrm>
            <a:custGeom>
              <a:avLst/>
              <a:gdLst>
                <a:gd name="connsiteX0" fmla="*/ 0 w 241160"/>
                <a:gd name="connsiteY0" fmla="*/ 110532 h 110532"/>
                <a:gd name="connsiteX1" fmla="*/ 45217 w 241160"/>
                <a:gd name="connsiteY1" fmla="*/ 100484 h 110532"/>
                <a:gd name="connsiteX2" fmla="*/ 60290 w 241160"/>
                <a:gd name="connsiteY2" fmla="*/ 95460 h 110532"/>
                <a:gd name="connsiteX3" fmla="*/ 95459 w 241160"/>
                <a:gd name="connsiteY3" fmla="*/ 85411 h 110532"/>
                <a:gd name="connsiteX4" fmla="*/ 125604 w 241160"/>
                <a:gd name="connsiteY4" fmla="*/ 65315 h 110532"/>
                <a:gd name="connsiteX5" fmla="*/ 140676 w 241160"/>
                <a:gd name="connsiteY5" fmla="*/ 55266 h 110532"/>
                <a:gd name="connsiteX6" fmla="*/ 150725 w 241160"/>
                <a:gd name="connsiteY6" fmla="*/ 45218 h 110532"/>
                <a:gd name="connsiteX7" fmla="*/ 165797 w 241160"/>
                <a:gd name="connsiteY7" fmla="*/ 40194 h 110532"/>
                <a:gd name="connsiteX8" fmla="*/ 190918 w 241160"/>
                <a:gd name="connsiteY8" fmla="*/ 20097 h 110532"/>
                <a:gd name="connsiteX9" fmla="*/ 221063 w 241160"/>
                <a:gd name="connsiteY9" fmla="*/ 10049 h 110532"/>
                <a:gd name="connsiteX10" fmla="*/ 241160 w 241160"/>
                <a:gd name="connsiteY10" fmla="*/ 0 h 11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160" h="110532">
                  <a:moveTo>
                    <a:pt x="0" y="110532"/>
                  </a:moveTo>
                  <a:cubicBezTo>
                    <a:pt x="15072" y="107183"/>
                    <a:pt x="30238" y="104229"/>
                    <a:pt x="45217" y="100484"/>
                  </a:cubicBezTo>
                  <a:cubicBezTo>
                    <a:pt x="50355" y="99200"/>
                    <a:pt x="55198" y="96915"/>
                    <a:pt x="60290" y="95460"/>
                  </a:cubicBezTo>
                  <a:cubicBezTo>
                    <a:pt x="65652" y="93928"/>
                    <a:pt x="89078" y="88956"/>
                    <a:pt x="95459" y="85411"/>
                  </a:cubicBezTo>
                  <a:cubicBezTo>
                    <a:pt x="106016" y="79546"/>
                    <a:pt x="115556" y="72014"/>
                    <a:pt x="125604" y="65315"/>
                  </a:cubicBezTo>
                  <a:cubicBezTo>
                    <a:pt x="130628" y="61966"/>
                    <a:pt x="136406" y="59535"/>
                    <a:pt x="140676" y="55266"/>
                  </a:cubicBezTo>
                  <a:cubicBezTo>
                    <a:pt x="144026" y="51917"/>
                    <a:pt x="146663" y="47655"/>
                    <a:pt x="150725" y="45218"/>
                  </a:cubicBezTo>
                  <a:cubicBezTo>
                    <a:pt x="155266" y="42493"/>
                    <a:pt x="160773" y="41869"/>
                    <a:pt x="165797" y="40194"/>
                  </a:cubicBezTo>
                  <a:cubicBezTo>
                    <a:pt x="174149" y="31842"/>
                    <a:pt x="179510" y="25167"/>
                    <a:pt x="190918" y="20097"/>
                  </a:cubicBezTo>
                  <a:cubicBezTo>
                    <a:pt x="200597" y="15795"/>
                    <a:pt x="211015" y="13398"/>
                    <a:pt x="221063" y="10049"/>
                  </a:cubicBezTo>
                  <a:cubicBezTo>
                    <a:pt x="238383" y="4276"/>
                    <a:pt x="232391" y="8770"/>
                    <a:pt x="24116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4" name="Forma livre 623"/>
            <p:cNvSpPr/>
            <p:nvPr/>
          </p:nvSpPr>
          <p:spPr>
            <a:xfrm>
              <a:off x="3275856" y="620688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5" name="Forma livre 624"/>
            <p:cNvSpPr/>
            <p:nvPr/>
          </p:nvSpPr>
          <p:spPr>
            <a:xfrm>
              <a:off x="3203848" y="980728"/>
              <a:ext cx="288032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6" name="Forma livre 625"/>
            <p:cNvSpPr/>
            <p:nvPr/>
          </p:nvSpPr>
          <p:spPr>
            <a:xfrm>
              <a:off x="3275856" y="692696"/>
              <a:ext cx="257408" cy="1430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7" name="Forma livre 626"/>
            <p:cNvSpPr/>
            <p:nvPr/>
          </p:nvSpPr>
          <p:spPr>
            <a:xfrm>
              <a:off x="2915816" y="1268760"/>
              <a:ext cx="288032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8" name="Forma livre 627"/>
            <p:cNvSpPr/>
            <p:nvPr/>
          </p:nvSpPr>
          <p:spPr>
            <a:xfrm>
              <a:off x="2987824" y="1196752"/>
              <a:ext cx="288032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9" name="Forma livre 628"/>
            <p:cNvSpPr/>
            <p:nvPr/>
          </p:nvSpPr>
          <p:spPr>
            <a:xfrm>
              <a:off x="6300192" y="620688"/>
              <a:ext cx="216024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0" name="Forma livre 629"/>
            <p:cNvSpPr/>
            <p:nvPr/>
          </p:nvSpPr>
          <p:spPr>
            <a:xfrm>
              <a:off x="3131840" y="1052736"/>
              <a:ext cx="288032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1" name="Forma livre 630"/>
            <p:cNvSpPr/>
            <p:nvPr/>
          </p:nvSpPr>
          <p:spPr>
            <a:xfrm>
              <a:off x="3275856" y="764704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2" name="Forma livre 631"/>
            <p:cNvSpPr/>
            <p:nvPr/>
          </p:nvSpPr>
          <p:spPr>
            <a:xfrm>
              <a:off x="3275856" y="836712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3" name="Forma livre 632"/>
            <p:cNvSpPr/>
            <p:nvPr/>
          </p:nvSpPr>
          <p:spPr>
            <a:xfrm>
              <a:off x="3275856" y="908720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5" name="Forma livre 634"/>
            <p:cNvSpPr/>
            <p:nvPr/>
          </p:nvSpPr>
          <p:spPr>
            <a:xfrm>
              <a:off x="6300192" y="692696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6" name="Forma livre 635"/>
            <p:cNvSpPr/>
            <p:nvPr/>
          </p:nvSpPr>
          <p:spPr>
            <a:xfrm>
              <a:off x="6300192" y="836712"/>
              <a:ext cx="288032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7" name="Forma livre 636"/>
            <p:cNvSpPr/>
            <p:nvPr/>
          </p:nvSpPr>
          <p:spPr>
            <a:xfrm>
              <a:off x="6300192" y="764704"/>
              <a:ext cx="216024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8" name="Forma livre 637"/>
            <p:cNvSpPr/>
            <p:nvPr/>
          </p:nvSpPr>
          <p:spPr>
            <a:xfrm>
              <a:off x="3059832" y="1124744"/>
              <a:ext cx="288032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9" name="Forma livre 638"/>
            <p:cNvSpPr/>
            <p:nvPr/>
          </p:nvSpPr>
          <p:spPr>
            <a:xfrm>
              <a:off x="6300192" y="908720"/>
              <a:ext cx="360040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0" name="Forma livre 639"/>
            <p:cNvSpPr/>
            <p:nvPr/>
          </p:nvSpPr>
          <p:spPr>
            <a:xfrm>
              <a:off x="6372200" y="980728"/>
              <a:ext cx="360040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1" name="Forma livre 640"/>
            <p:cNvSpPr/>
            <p:nvPr/>
          </p:nvSpPr>
          <p:spPr>
            <a:xfrm>
              <a:off x="6444208" y="1052736"/>
              <a:ext cx="360040" cy="45719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2" name="Forma livre 641"/>
            <p:cNvSpPr/>
            <p:nvPr/>
          </p:nvSpPr>
          <p:spPr>
            <a:xfrm>
              <a:off x="6516216" y="1124744"/>
              <a:ext cx="360040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3" name="Forma livre 642"/>
            <p:cNvSpPr/>
            <p:nvPr/>
          </p:nvSpPr>
          <p:spPr>
            <a:xfrm>
              <a:off x="6588224" y="1196752"/>
              <a:ext cx="360040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4" name="Forma livre 643"/>
            <p:cNvSpPr/>
            <p:nvPr/>
          </p:nvSpPr>
          <p:spPr>
            <a:xfrm>
              <a:off x="6588224" y="1268760"/>
              <a:ext cx="288032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5" name="Forma livre 644"/>
            <p:cNvSpPr/>
            <p:nvPr/>
          </p:nvSpPr>
          <p:spPr>
            <a:xfrm>
              <a:off x="6516216" y="1340768"/>
              <a:ext cx="360040" cy="72008"/>
            </a:xfrm>
            <a:custGeom>
              <a:avLst/>
              <a:gdLst>
                <a:gd name="connsiteX0" fmla="*/ 257408 w 257408"/>
                <a:gd name="connsiteY0" fmla="*/ 9285 h 14309"/>
                <a:gd name="connsiteX1" fmla="*/ 207166 w 257408"/>
                <a:gd name="connsiteY1" fmla="*/ 9285 h 14309"/>
                <a:gd name="connsiteX2" fmla="*/ 146876 w 257408"/>
                <a:gd name="connsiteY2" fmla="*/ 14309 h 14309"/>
                <a:gd name="connsiteX3" fmla="*/ 66489 w 257408"/>
                <a:gd name="connsiteY3" fmla="*/ 9285 h 14309"/>
                <a:gd name="connsiteX4" fmla="*/ 26296 w 257408"/>
                <a:gd name="connsiteY4" fmla="*/ 4261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08" h="14309">
                  <a:moveTo>
                    <a:pt x="257408" y="9285"/>
                  </a:moveTo>
                  <a:cubicBezTo>
                    <a:pt x="229551" y="0"/>
                    <a:pt x="251042" y="4667"/>
                    <a:pt x="207166" y="9285"/>
                  </a:cubicBezTo>
                  <a:cubicBezTo>
                    <a:pt x="187110" y="11396"/>
                    <a:pt x="166973" y="12634"/>
                    <a:pt x="146876" y="14309"/>
                  </a:cubicBezTo>
                  <a:cubicBezTo>
                    <a:pt x="120080" y="12634"/>
                    <a:pt x="93204" y="11956"/>
                    <a:pt x="66489" y="9285"/>
                  </a:cubicBezTo>
                  <a:cubicBezTo>
                    <a:pt x="0" y="2636"/>
                    <a:pt x="91997" y="4261"/>
                    <a:pt x="26296" y="426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7" name="Forma livre 646"/>
            <p:cNvSpPr/>
            <p:nvPr/>
          </p:nvSpPr>
          <p:spPr>
            <a:xfrm>
              <a:off x="6581670" y="1361552"/>
              <a:ext cx="145701" cy="125604"/>
            </a:xfrm>
            <a:custGeom>
              <a:avLst/>
              <a:gdLst>
                <a:gd name="connsiteX0" fmla="*/ 145701 w 145701"/>
                <a:gd name="connsiteY0" fmla="*/ 125604 h 125604"/>
                <a:gd name="connsiteX1" fmla="*/ 135653 w 145701"/>
                <a:gd name="connsiteY1" fmla="*/ 110532 h 125604"/>
                <a:gd name="connsiteX2" fmla="*/ 100484 w 145701"/>
                <a:gd name="connsiteY2" fmla="*/ 85411 h 125604"/>
                <a:gd name="connsiteX3" fmla="*/ 85411 w 145701"/>
                <a:gd name="connsiteY3" fmla="*/ 80386 h 125604"/>
                <a:gd name="connsiteX4" fmla="*/ 45218 w 145701"/>
                <a:gd name="connsiteY4" fmla="*/ 50241 h 125604"/>
                <a:gd name="connsiteX5" fmla="*/ 15073 w 145701"/>
                <a:gd name="connsiteY5" fmla="*/ 15072 h 125604"/>
                <a:gd name="connsiteX6" fmla="*/ 0 w 145701"/>
                <a:gd name="connsiteY6" fmla="*/ 0 h 1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01" h="125604">
                  <a:moveTo>
                    <a:pt x="145701" y="125604"/>
                  </a:moveTo>
                  <a:cubicBezTo>
                    <a:pt x="142352" y="120580"/>
                    <a:pt x="139923" y="114802"/>
                    <a:pt x="135653" y="110532"/>
                  </a:cubicBezTo>
                  <a:cubicBezTo>
                    <a:pt x="133377" y="108256"/>
                    <a:pt x="106190" y="88264"/>
                    <a:pt x="100484" y="85411"/>
                  </a:cubicBezTo>
                  <a:cubicBezTo>
                    <a:pt x="95747" y="83042"/>
                    <a:pt x="90041" y="82958"/>
                    <a:pt x="85411" y="80386"/>
                  </a:cubicBezTo>
                  <a:cubicBezTo>
                    <a:pt x="73831" y="73953"/>
                    <a:pt x="54977" y="62440"/>
                    <a:pt x="45218" y="50241"/>
                  </a:cubicBezTo>
                  <a:cubicBezTo>
                    <a:pt x="14621" y="11994"/>
                    <a:pt x="63435" y="63433"/>
                    <a:pt x="15073" y="15072"/>
                  </a:cubicBez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8" name="Forma livre 647"/>
            <p:cNvSpPr/>
            <p:nvPr/>
          </p:nvSpPr>
          <p:spPr>
            <a:xfrm>
              <a:off x="6561574" y="1386673"/>
              <a:ext cx="70338" cy="251208"/>
            </a:xfrm>
            <a:custGeom>
              <a:avLst/>
              <a:gdLst>
                <a:gd name="connsiteX0" fmla="*/ 5024 w 70338"/>
                <a:gd name="connsiteY0" fmla="*/ 0 h 251208"/>
                <a:gd name="connsiteX1" fmla="*/ 0 w 70338"/>
                <a:gd name="connsiteY1" fmla="*/ 15072 h 251208"/>
                <a:gd name="connsiteX2" fmla="*/ 5024 w 70338"/>
                <a:gd name="connsiteY2" fmla="*/ 30145 h 251208"/>
                <a:gd name="connsiteX3" fmla="*/ 15072 w 70338"/>
                <a:gd name="connsiteY3" fmla="*/ 65314 h 251208"/>
                <a:gd name="connsiteX4" fmla="*/ 25121 w 70338"/>
                <a:gd name="connsiteY4" fmla="*/ 80386 h 251208"/>
                <a:gd name="connsiteX5" fmla="*/ 30145 w 70338"/>
                <a:gd name="connsiteY5" fmla="*/ 105507 h 251208"/>
                <a:gd name="connsiteX6" fmla="*/ 40193 w 70338"/>
                <a:gd name="connsiteY6" fmla="*/ 135652 h 251208"/>
                <a:gd name="connsiteX7" fmla="*/ 50241 w 70338"/>
                <a:gd name="connsiteY7" fmla="*/ 175846 h 251208"/>
                <a:gd name="connsiteX8" fmla="*/ 60290 w 70338"/>
                <a:gd name="connsiteY8" fmla="*/ 185894 h 251208"/>
                <a:gd name="connsiteX9" fmla="*/ 70338 w 70338"/>
                <a:gd name="connsiteY9" fmla="*/ 200967 h 251208"/>
                <a:gd name="connsiteX10" fmla="*/ 65314 w 70338"/>
                <a:gd name="connsiteY10" fmla="*/ 251208 h 25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38" h="251208">
                  <a:moveTo>
                    <a:pt x="5024" y="0"/>
                  </a:moveTo>
                  <a:cubicBezTo>
                    <a:pt x="3349" y="5024"/>
                    <a:pt x="0" y="9776"/>
                    <a:pt x="0" y="15072"/>
                  </a:cubicBezTo>
                  <a:cubicBezTo>
                    <a:pt x="0" y="20368"/>
                    <a:pt x="3569" y="25053"/>
                    <a:pt x="5024" y="30145"/>
                  </a:cubicBezTo>
                  <a:cubicBezTo>
                    <a:pt x="7169" y="37654"/>
                    <a:pt x="11058" y="57286"/>
                    <a:pt x="15072" y="65314"/>
                  </a:cubicBezTo>
                  <a:cubicBezTo>
                    <a:pt x="17772" y="70715"/>
                    <a:pt x="21771" y="75362"/>
                    <a:pt x="25121" y="80386"/>
                  </a:cubicBezTo>
                  <a:cubicBezTo>
                    <a:pt x="26796" y="88760"/>
                    <a:pt x="27898" y="97268"/>
                    <a:pt x="30145" y="105507"/>
                  </a:cubicBezTo>
                  <a:cubicBezTo>
                    <a:pt x="32932" y="115726"/>
                    <a:pt x="38116" y="125266"/>
                    <a:pt x="40193" y="135652"/>
                  </a:cubicBezTo>
                  <a:cubicBezTo>
                    <a:pt x="41273" y="141053"/>
                    <a:pt x="45607" y="168123"/>
                    <a:pt x="50241" y="175846"/>
                  </a:cubicBezTo>
                  <a:cubicBezTo>
                    <a:pt x="52678" y="179908"/>
                    <a:pt x="57331" y="182195"/>
                    <a:pt x="60290" y="185894"/>
                  </a:cubicBezTo>
                  <a:cubicBezTo>
                    <a:pt x="64062" y="190609"/>
                    <a:pt x="66989" y="195943"/>
                    <a:pt x="70338" y="200967"/>
                  </a:cubicBezTo>
                  <a:lnTo>
                    <a:pt x="65314" y="251208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9" name="Forma livre 648"/>
            <p:cNvSpPr/>
            <p:nvPr/>
          </p:nvSpPr>
          <p:spPr>
            <a:xfrm>
              <a:off x="6571622" y="1386673"/>
              <a:ext cx="125604" cy="170822"/>
            </a:xfrm>
            <a:custGeom>
              <a:avLst/>
              <a:gdLst>
                <a:gd name="connsiteX0" fmla="*/ 0 w 125604"/>
                <a:gd name="connsiteY0" fmla="*/ 0 h 170822"/>
                <a:gd name="connsiteX1" fmla="*/ 25121 w 125604"/>
                <a:gd name="connsiteY1" fmla="*/ 15072 h 170822"/>
                <a:gd name="connsiteX2" fmla="*/ 55266 w 125604"/>
                <a:gd name="connsiteY2" fmla="*/ 30145 h 170822"/>
                <a:gd name="connsiteX3" fmla="*/ 80387 w 125604"/>
                <a:gd name="connsiteY3" fmla="*/ 55265 h 170822"/>
                <a:gd name="connsiteX4" fmla="*/ 90435 w 125604"/>
                <a:gd name="connsiteY4" fmla="*/ 65314 h 170822"/>
                <a:gd name="connsiteX5" fmla="*/ 95459 w 125604"/>
                <a:gd name="connsiteY5" fmla="*/ 80386 h 170822"/>
                <a:gd name="connsiteX6" fmla="*/ 125604 w 125604"/>
                <a:gd name="connsiteY6" fmla="*/ 120580 h 170822"/>
                <a:gd name="connsiteX7" fmla="*/ 125604 w 125604"/>
                <a:gd name="connsiteY7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04" h="170822">
                  <a:moveTo>
                    <a:pt x="0" y="0"/>
                  </a:moveTo>
                  <a:cubicBezTo>
                    <a:pt x="8374" y="5024"/>
                    <a:pt x="16387" y="10705"/>
                    <a:pt x="25121" y="15072"/>
                  </a:cubicBezTo>
                  <a:cubicBezTo>
                    <a:pt x="45677" y="25350"/>
                    <a:pt x="36066" y="13345"/>
                    <a:pt x="55266" y="30145"/>
                  </a:cubicBezTo>
                  <a:cubicBezTo>
                    <a:pt x="64178" y="37943"/>
                    <a:pt x="72013" y="46891"/>
                    <a:pt x="80387" y="55265"/>
                  </a:cubicBezTo>
                  <a:lnTo>
                    <a:pt x="90435" y="65314"/>
                  </a:lnTo>
                  <a:cubicBezTo>
                    <a:pt x="92110" y="70338"/>
                    <a:pt x="92734" y="75845"/>
                    <a:pt x="95459" y="80386"/>
                  </a:cubicBezTo>
                  <a:cubicBezTo>
                    <a:pt x="105134" y="96510"/>
                    <a:pt x="125604" y="92776"/>
                    <a:pt x="125604" y="120580"/>
                  </a:cubicBezTo>
                  <a:lnTo>
                    <a:pt x="125604" y="170822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0" name="Forma livre 649"/>
            <p:cNvSpPr/>
            <p:nvPr/>
          </p:nvSpPr>
          <p:spPr>
            <a:xfrm>
              <a:off x="6335486" y="798844"/>
              <a:ext cx="175846" cy="21449"/>
            </a:xfrm>
            <a:custGeom>
              <a:avLst/>
              <a:gdLst>
                <a:gd name="connsiteX0" fmla="*/ 175846 w 175846"/>
                <a:gd name="connsiteY0" fmla="*/ 0 h 21449"/>
                <a:gd name="connsiteX1" fmla="*/ 145701 w 175846"/>
                <a:gd name="connsiteY1" fmla="*/ 10048 h 21449"/>
                <a:gd name="connsiteX2" fmla="*/ 105507 w 175846"/>
                <a:gd name="connsiteY2" fmla="*/ 20097 h 21449"/>
                <a:gd name="connsiteX3" fmla="*/ 0 w 175846"/>
                <a:gd name="connsiteY3" fmla="*/ 20097 h 2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46" h="21449">
                  <a:moveTo>
                    <a:pt x="175846" y="0"/>
                  </a:moveTo>
                  <a:lnTo>
                    <a:pt x="145701" y="10048"/>
                  </a:lnTo>
                  <a:cubicBezTo>
                    <a:pt x="132829" y="14339"/>
                    <a:pt x="119210" y="19570"/>
                    <a:pt x="105507" y="20097"/>
                  </a:cubicBezTo>
                  <a:cubicBezTo>
                    <a:pt x="70364" y="21449"/>
                    <a:pt x="35169" y="20097"/>
                    <a:pt x="0" y="2009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1" name="Forma livre 650"/>
            <p:cNvSpPr/>
            <p:nvPr/>
          </p:nvSpPr>
          <p:spPr>
            <a:xfrm>
              <a:off x="6338654" y="879231"/>
              <a:ext cx="248041" cy="61219"/>
            </a:xfrm>
            <a:custGeom>
              <a:avLst/>
              <a:gdLst>
                <a:gd name="connsiteX0" fmla="*/ 248041 w 248041"/>
                <a:gd name="connsiteY0" fmla="*/ 0 h 61219"/>
                <a:gd name="connsiteX1" fmla="*/ 227944 w 248041"/>
                <a:gd name="connsiteY1" fmla="*/ 10048 h 61219"/>
                <a:gd name="connsiteX2" fmla="*/ 212871 w 248041"/>
                <a:gd name="connsiteY2" fmla="*/ 15072 h 61219"/>
                <a:gd name="connsiteX3" fmla="*/ 67170 w 248041"/>
                <a:gd name="connsiteY3" fmla="*/ 30145 h 61219"/>
                <a:gd name="connsiteX4" fmla="*/ 37025 w 248041"/>
                <a:gd name="connsiteY4" fmla="*/ 45217 h 61219"/>
                <a:gd name="connsiteX5" fmla="*/ 21953 w 248041"/>
                <a:gd name="connsiteY5" fmla="*/ 50242 h 61219"/>
                <a:gd name="connsiteX6" fmla="*/ 1856 w 248041"/>
                <a:gd name="connsiteY6" fmla="*/ 60290 h 6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41" h="61219">
                  <a:moveTo>
                    <a:pt x="248041" y="0"/>
                  </a:moveTo>
                  <a:cubicBezTo>
                    <a:pt x="241342" y="3349"/>
                    <a:pt x="234828" y="7098"/>
                    <a:pt x="227944" y="10048"/>
                  </a:cubicBezTo>
                  <a:cubicBezTo>
                    <a:pt x="223076" y="12134"/>
                    <a:pt x="217980" y="13678"/>
                    <a:pt x="212871" y="15072"/>
                  </a:cubicBezTo>
                  <a:cubicBezTo>
                    <a:pt x="146023" y="33304"/>
                    <a:pt x="167344" y="25375"/>
                    <a:pt x="67170" y="30145"/>
                  </a:cubicBezTo>
                  <a:cubicBezTo>
                    <a:pt x="29294" y="42770"/>
                    <a:pt x="75975" y="25741"/>
                    <a:pt x="37025" y="45217"/>
                  </a:cubicBezTo>
                  <a:cubicBezTo>
                    <a:pt x="32288" y="47585"/>
                    <a:pt x="26690" y="47874"/>
                    <a:pt x="21953" y="50242"/>
                  </a:cubicBezTo>
                  <a:cubicBezTo>
                    <a:pt x="0" y="61219"/>
                    <a:pt x="14440" y="60290"/>
                    <a:pt x="1856" y="6029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2" name="Forma livre 651"/>
            <p:cNvSpPr/>
            <p:nvPr/>
          </p:nvSpPr>
          <p:spPr>
            <a:xfrm>
              <a:off x="6424256" y="959618"/>
              <a:ext cx="247849" cy="55266"/>
            </a:xfrm>
            <a:custGeom>
              <a:avLst/>
              <a:gdLst>
                <a:gd name="connsiteX0" fmla="*/ 247849 w 247849"/>
                <a:gd name="connsiteY0" fmla="*/ 0 h 55266"/>
                <a:gd name="connsiteX1" fmla="*/ 197608 w 247849"/>
                <a:gd name="connsiteY1" fmla="*/ 20096 h 55266"/>
                <a:gd name="connsiteX2" fmla="*/ 182535 w 247849"/>
                <a:gd name="connsiteY2" fmla="*/ 25120 h 55266"/>
                <a:gd name="connsiteX3" fmla="*/ 142342 w 247849"/>
                <a:gd name="connsiteY3" fmla="*/ 30145 h 55266"/>
                <a:gd name="connsiteX4" fmla="*/ 92100 w 247849"/>
                <a:gd name="connsiteY4" fmla="*/ 40193 h 55266"/>
                <a:gd name="connsiteX5" fmla="*/ 1665 w 247849"/>
                <a:gd name="connsiteY5" fmla="*/ 55266 h 5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49" h="55266">
                  <a:moveTo>
                    <a:pt x="247849" y="0"/>
                  </a:moveTo>
                  <a:cubicBezTo>
                    <a:pt x="218280" y="14785"/>
                    <a:pt x="234857" y="7680"/>
                    <a:pt x="197608" y="20096"/>
                  </a:cubicBezTo>
                  <a:cubicBezTo>
                    <a:pt x="192584" y="21771"/>
                    <a:pt x="187790" y="24463"/>
                    <a:pt x="182535" y="25120"/>
                  </a:cubicBezTo>
                  <a:cubicBezTo>
                    <a:pt x="169137" y="26795"/>
                    <a:pt x="155660" y="27925"/>
                    <a:pt x="142342" y="30145"/>
                  </a:cubicBezTo>
                  <a:cubicBezTo>
                    <a:pt x="77482" y="40956"/>
                    <a:pt x="180514" y="29142"/>
                    <a:pt x="92100" y="40193"/>
                  </a:cubicBezTo>
                  <a:cubicBezTo>
                    <a:pt x="0" y="51705"/>
                    <a:pt x="1665" y="19840"/>
                    <a:pt x="1665" y="5526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3" name="Forma livre 652"/>
            <p:cNvSpPr/>
            <p:nvPr/>
          </p:nvSpPr>
          <p:spPr>
            <a:xfrm>
              <a:off x="6501284" y="1014884"/>
              <a:ext cx="221063" cy="71650"/>
            </a:xfrm>
            <a:custGeom>
              <a:avLst/>
              <a:gdLst>
                <a:gd name="connsiteX0" fmla="*/ 221063 w 221063"/>
                <a:gd name="connsiteY0" fmla="*/ 0 h 71650"/>
                <a:gd name="connsiteX1" fmla="*/ 190918 w 221063"/>
                <a:gd name="connsiteY1" fmla="*/ 25120 h 71650"/>
                <a:gd name="connsiteX2" fmla="*/ 175846 w 221063"/>
                <a:gd name="connsiteY2" fmla="*/ 30145 h 71650"/>
                <a:gd name="connsiteX3" fmla="*/ 160773 w 221063"/>
                <a:gd name="connsiteY3" fmla="*/ 40193 h 71650"/>
                <a:gd name="connsiteX4" fmla="*/ 140676 w 221063"/>
                <a:gd name="connsiteY4" fmla="*/ 45217 h 71650"/>
                <a:gd name="connsiteX5" fmla="*/ 110531 w 221063"/>
                <a:gd name="connsiteY5" fmla="*/ 55265 h 71650"/>
                <a:gd name="connsiteX6" fmla="*/ 70338 w 221063"/>
                <a:gd name="connsiteY6" fmla="*/ 65314 h 71650"/>
                <a:gd name="connsiteX7" fmla="*/ 55265 w 221063"/>
                <a:gd name="connsiteY7" fmla="*/ 70338 h 71650"/>
                <a:gd name="connsiteX8" fmla="*/ 0 w 221063"/>
                <a:gd name="connsiteY8" fmla="*/ 70338 h 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063" h="71650">
                  <a:moveTo>
                    <a:pt x="221063" y="0"/>
                  </a:moveTo>
                  <a:cubicBezTo>
                    <a:pt x="209949" y="11114"/>
                    <a:pt x="204910" y="18124"/>
                    <a:pt x="190918" y="25120"/>
                  </a:cubicBezTo>
                  <a:cubicBezTo>
                    <a:pt x="186181" y="27488"/>
                    <a:pt x="180583" y="27777"/>
                    <a:pt x="175846" y="30145"/>
                  </a:cubicBezTo>
                  <a:cubicBezTo>
                    <a:pt x="170445" y="32846"/>
                    <a:pt x="166323" y="37814"/>
                    <a:pt x="160773" y="40193"/>
                  </a:cubicBezTo>
                  <a:cubicBezTo>
                    <a:pt x="154426" y="42913"/>
                    <a:pt x="147290" y="43233"/>
                    <a:pt x="140676" y="45217"/>
                  </a:cubicBezTo>
                  <a:cubicBezTo>
                    <a:pt x="130531" y="48260"/>
                    <a:pt x="120579" y="51915"/>
                    <a:pt x="110531" y="55265"/>
                  </a:cubicBezTo>
                  <a:cubicBezTo>
                    <a:pt x="76068" y="66753"/>
                    <a:pt x="118856" y="53185"/>
                    <a:pt x="70338" y="65314"/>
                  </a:cubicBezTo>
                  <a:cubicBezTo>
                    <a:pt x="65200" y="66598"/>
                    <a:pt x="60548" y="69961"/>
                    <a:pt x="55265" y="70338"/>
                  </a:cubicBezTo>
                  <a:cubicBezTo>
                    <a:pt x="36890" y="71650"/>
                    <a:pt x="18422" y="70338"/>
                    <a:pt x="0" y="703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4" name="Forma livre 653"/>
            <p:cNvSpPr/>
            <p:nvPr/>
          </p:nvSpPr>
          <p:spPr>
            <a:xfrm>
              <a:off x="6551525" y="1065125"/>
              <a:ext cx="246185" cy="71928"/>
            </a:xfrm>
            <a:custGeom>
              <a:avLst/>
              <a:gdLst>
                <a:gd name="connsiteX0" fmla="*/ 246185 w 246185"/>
                <a:gd name="connsiteY0" fmla="*/ 0 h 71928"/>
                <a:gd name="connsiteX1" fmla="*/ 216040 w 246185"/>
                <a:gd name="connsiteY1" fmla="*/ 20097 h 71928"/>
                <a:gd name="connsiteX2" fmla="*/ 115556 w 246185"/>
                <a:gd name="connsiteY2" fmla="*/ 30145 h 71928"/>
                <a:gd name="connsiteX3" fmla="*/ 85411 w 246185"/>
                <a:gd name="connsiteY3" fmla="*/ 40194 h 71928"/>
                <a:gd name="connsiteX4" fmla="*/ 70339 w 246185"/>
                <a:gd name="connsiteY4" fmla="*/ 45218 h 71928"/>
                <a:gd name="connsiteX5" fmla="*/ 60290 w 246185"/>
                <a:gd name="connsiteY5" fmla="*/ 55266 h 71928"/>
                <a:gd name="connsiteX6" fmla="*/ 30145 w 246185"/>
                <a:gd name="connsiteY6" fmla="*/ 65315 h 71928"/>
                <a:gd name="connsiteX7" fmla="*/ 0 w 246185"/>
                <a:gd name="connsiteY7" fmla="*/ 70339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5" h="71928">
                  <a:moveTo>
                    <a:pt x="246185" y="0"/>
                  </a:moveTo>
                  <a:cubicBezTo>
                    <a:pt x="236137" y="6699"/>
                    <a:pt x="227882" y="17729"/>
                    <a:pt x="216040" y="20097"/>
                  </a:cubicBezTo>
                  <a:cubicBezTo>
                    <a:pt x="166231" y="30058"/>
                    <a:pt x="199440" y="24553"/>
                    <a:pt x="115556" y="30145"/>
                  </a:cubicBezTo>
                  <a:lnTo>
                    <a:pt x="85411" y="40194"/>
                  </a:lnTo>
                  <a:lnTo>
                    <a:pt x="70339" y="45218"/>
                  </a:lnTo>
                  <a:cubicBezTo>
                    <a:pt x="66989" y="48567"/>
                    <a:pt x="64527" y="53148"/>
                    <a:pt x="60290" y="55266"/>
                  </a:cubicBezTo>
                  <a:cubicBezTo>
                    <a:pt x="50816" y="60003"/>
                    <a:pt x="40193" y="61965"/>
                    <a:pt x="30145" y="65315"/>
                  </a:cubicBezTo>
                  <a:cubicBezTo>
                    <a:pt x="10307" y="71928"/>
                    <a:pt x="20368" y="70339"/>
                    <a:pt x="0" y="7033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5" name="Forma livre 654"/>
            <p:cNvSpPr/>
            <p:nvPr/>
          </p:nvSpPr>
          <p:spPr>
            <a:xfrm>
              <a:off x="6626888" y="1150536"/>
              <a:ext cx="241160" cy="72987"/>
            </a:xfrm>
            <a:custGeom>
              <a:avLst/>
              <a:gdLst>
                <a:gd name="connsiteX0" fmla="*/ 241160 w 241160"/>
                <a:gd name="connsiteY0" fmla="*/ 0 h 72987"/>
                <a:gd name="connsiteX1" fmla="*/ 211015 w 241160"/>
                <a:gd name="connsiteY1" fmla="*/ 20097 h 72987"/>
                <a:gd name="connsiteX2" fmla="*/ 170822 w 241160"/>
                <a:gd name="connsiteY2" fmla="*/ 30145 h 72987"/>
                <a:gd name="connsiteX3" fmla="*/ 150725 w 241160"/>
                <a:gd name="connsiteY3" fmla="*/ 35169 h 72987"/>
                <a:gd name="connsiteX4" fmla="*/ 120580 w 241160"/>
                <a:gd name="connsiteY4" fmla="*/ 45218 h 72987"/>
                <a:gd name="connsiteX5" fmla="*/ 65314 w 241160"/>
                <a:gd name="connsiteY5" fmla="*/ 50242 h 72987"/>
                <a:gd name="connsiteX6" fmla="*/ 40193 w 241160"/>
                <a:gd name="connsiteY6" fmla="*/ 65315 h 72987"/>
                <a:gd name="connsiteX7" fmla="*/ 0 w 241160"/>
                <a:gd name="connsiteY7" fmla="*/ 70339 h 7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0" h="72987">
                  <a:moveTo>
                    <a:pt x="241160" y="0"/>
                  </a:moveTo>
                  <a:cubicBezTo>
                    <a:pt x="231112" y="6699"/>
                    <a:pt x="222731" y="17168"/>
                    <a:pt x="211015" y="20097"/>
                  </a:cubicBezTo>
                  <a:lnTo>
                    <a:pt x="170822" y="30145"/>
                  </a:lnTo>
                  <a:cubicBezTo>
                    <a:pt x="164123" y="31820"/>
                    <a:pt x="157276" y="32985"/>
                    <a:pt x="150725" y="35169"/>
                  </a:cubicBezTo>
                  <a:cubicBezTo>
                    <a:pt x="140677" y="38519"/>
                    <a:pt x="131128" y="44259"/>
                    <a:pt x="120580" y="45218"/>
                  </a:cubicBezTo>
                  <a:lnTo>
                    <a:pt x="65314" y="50242"/>
                  </a:lnTo>
                  <a:cubicBezTo>
                    <a:pt x="22620" y="64473"/>
                    <a:pt x="74675" y="44625"/>
                    <a:pt x="40193" y="65315"/>
                  </a:cubicBezTo>
                  <a:cubicBezTo>
                    <a:pt x="27407" y="72987"/>
                    <a:pt x="14242" y="70339"/>
                    <a:pt x="0" y="7033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6" name="Forma livre 655"/>
            <p:cNvSpPr/>
            <p:nvPr/>
          </p:nvSpPr>
          <p:spPr>
            <a:xfrm>
              <a:off x="6636936" y="1294844"/>
              <a:ext cx="185895" cy="121974"/>
            </a:xfrm>
            <a:custGeom>
              <a:avLst/>
              <a:gdLst>
                <a:gd name="connsiteX0" fmla="*/ 185895 w 185895"/>
                <a:gd name="connsiteY0" fmla="*/ 121974 h 121974"/>
                <a:gd name="connsiteX1" fmla="*/ 145701 w 185895"/>
                <a:gd name="connsiteY1" fmla="*/ 106901 h 121974"/>
                <a:gd name="connsiteX2" fmla="*/ 95460 w 185895"/>
                <a:gd name="connsiteY2" fmla="*/ 81780 h 121974"/>
                <a:gd name="connsiteX3" fmla="*/ 80387 w 185895"/>
                <a:gd name="connsiteY3" fmla="*/ 71732 h 121974"/>
                <a:gd name="connsiteX4" fmla="*/ 50242 w 185895"/>
                <a:gd name="connsiteY4" fmla="*/ 61683 h 121974"/>
                <a:gd name="connsiteX5" fmla="*/ 15073 w 185895"/>
                <a:gd name="connsiteY5" fmla="*/ 16466 h 121974"/>
                <a:gd name="connsiteX6" fmla="*/ 0 w 185895"/>
                <a:gd name="connsiteY6" fmla="*/ 1393 h 1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95" h="121974">
                  <a:moveTo>
                    <a:pt x="185895" y="121974"/>
                  </a:moveTo>
                  <a:cubicBezTo>
                    <a:pt x="165455" y="116863"/>
                    <a:pt x="164465" y="118159"/>
                    <a:pt x="145701" y="106901"/>
                  </a:cubicBezTo>
                  <a:cubicBezTo>
                    <a:pt x="102973" y="81264"/>
                    <a:pt x="131182" y="90710"/>
                    <a:pt x="95460" y="81780"/>
                  </a:cubicBezTo>
                  <a:cubicBezTo>
                    <a:pt x="90436" y="78431"/>
                    <a:pt x="85905" y="74184"/>
                    <a:pt x="80387" y="71732"/>
                  </a:cubicBezTo>
                  <a:cubicBezTo>
                    <a:pt x="70708" y="67430"/>
                    <a:pt x="50242" y="61683"/>
                    <a:pt x="50242" y="61683"/>
                  </a:cubicBezTo>
                  <a:cubicBezTo>
                    <a:pt x="26628" y="38071"/>
                    <a:pt x="39112" y="52525"/>
                    <a:pt x="15073" y="16466"/>
                  </a:cubicBezTo>
                  <a:cubicBezTo>
                    <a:pt x="4096" y="0"/>
                    <a:pt x="11062" y="1393"/>
                    <a:pt x="0" y="139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7" name="Forma livre 656"/>
            <p:cNvSpPr/>
            <p:nvPr/>
          </p:nvSpPr>
          <p:spPr>
            <a:xfrm>
              <a:off x="6636936" y="1326382"/>
              <a:ext cx="125605" cy="162892"/>
            </a:xfrm>
            <a:custGeom>
              <a:avLst/>
              <a:gdLst>
                <a:gd name="connsiteX0" fmla="*/ 0 w 125605"/>
                <a:gd name="connsiteY0" fmla="*/ 0 h 162892"/>
                <a:gd name="connsiteX1" fmla="*/ 5024 w 125605"/>
                <a:gd name="connsiteY1" fmla="*/ 20097 h 162892"/>
                <a:gd name="connsiteX2" fmla="*/ 25121 w 125605"/>
                <a:gd name="connsiteY2" fmla="*/ 55266 h 162892"/>
                <a:gd name="connsiteX3" fmla="*/ 40194 w 125605"/>
                <a:gd name="connsiteY3" fmla="*/ 80387 h 162892"/>
                <a:gd name="connsiteX4" fmla="*/ 45218 w 125605"/>
                <a:gd name="connsiteY4" fmla="*/ 95460 h 162892"/>
                <a:gd name="connsiteX5" fmla="*/ 55266 w 125605"/>
                <a:gd name="connsiteY5" fmla="*/ 110532 h 162892"/>
                <a:gd name="connsiteX6" fmla="*/ 65315 w 125605"/>
                <a:gd name="connsiteY6" fmla="*/ 140677 h 162892"/>
                <a:gd name="connsiteX7" fmla="*/ 75363 w 125605"/>
                <a:gd name="connsiteY7" fmla="*/ 150726 h 162892"/>
                <a:gd name="connsiteX8" fmla="*/ 125605 w 125605"/>
                <a:gd name="connsiteY8" fmla="*/ 160774 h 16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05" h="162892">
                  <a:moveTo>
                    <a:pt x="0" y="0"/>
                  </a:moveTo>
                  <a:cubicBezTo>
                    <a:pt x="1675" y="6699"/>
                    <a:pt x="2599" y="13632"/>
                    <a:pt x="5024" y="20097"/>
                  </a:cubicBezTo>
                  <a:cubicBezTo>
                    <a:pt x="10487" y="34665"/>
                    <a:pt x="16792" y="42773"/>
                    <a:pt x="25121" y="55266"/>
                  </a:cubicBezTo>
                  <a:cubicBezTo>
                    <a:pt x="39353" y="97966"/>
                    <a:pt x="19504" y="45904"/>
                    <a:pt x="40194" y="80387"/>
                  </a:cubicBezTo>
                  <a:cubicBezTo>
                    <a:pt x="42919" y="84928"/>
                    <a:pt x="42850" y="90723"/>
                    <a:pt x="45218" y="95460"/>
                  </a:cubicBezTo>
                  <a:cubicBezTo>
                    <a:pt x="47918" y="100861"/>
                    <a:pt x="51917" y="105508"/>
                    <a:pt x="55266" y="110532"/>
                  </a:cubicBezTo>
                  <a:cubicBezTo>
                    <a:pt x="58616" y="120580"/>
                    <a:pt x="57826" y="133187"/>
                    <a:pt x="65315" y="140677"/>
                  </a:cubicBezTo>
                  <a:cubicBezTo>
                    <a:pt x="68664" y="144027"/>
                    <a:pt x="71126" y="148608"/>
                    <a:pt x="75363" y="150726"/>
                  </a:cubicBezTo>
                  <a:cubicBezTo>
                    <a:pt x="99695" y="162892"/>
                    <a:pt x="102612" y="160774"/>
                    <a:pt x="125605" y="16077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8" name="Forma livre 657"/>
            <p:cNvSpPr/>
            <p:nvPr/>
          </p:nvSpPr>
          <p:spPr>
            <a:xfrm>
              <a:off x="3089868" y="1406769"/>
              <a:ext cx="140677" cy="231112"/>
            </a:xfrm>
            <a:custGeom>
              <a:avLst/>
              <a:gdLst>
                <a:gd name="connsiteX0" fmla="*/ 140677 w 140677"/>
                <a:gd name="connsiteY0" fmla="*/ 0 h 231112"/>
                <a:gd name="connsiteX1" fmla="*/ 110532 w 140677"/>
                <a:gd name="connsiteY1" fmla="*/ 40194 h 231112"/>
                <a:gd name="connsiteX2" fmla="*/ 100484 w 140677"/>
                <a:gd name="connsiteY2" fmla="*/ 60290 h 231112"/>
                <a:gd name="connsiteX3" fmla="*/ 90435 w 140677"/>
                <a:gd name="connsiteY3" fmla="*/ 70339 h 231112"/>
                <a:gd name="connsiteX4" fmla="*/ 70339 w 140677"/>
                <a:gd name="connsiteY4" fmla="*/ 100484 h 231112"/>
                <a:gd name="connsiteX5" fmla="*/ 50242 w 140677"/>
                <a:gd name="connsiteY5" fmla="*/ 145701 h 231112"/>
                <a:gd name="connsiteX6" fmla="*/ 40194 w 140677"/>
                <a:gd name="connsiteY6" fmla="*/ 155750 h 231112"/>
                <a:gd name="connsiteX7" fmla="*/ 35169 w 140677"/>
                <a:gd name="connsiteY7" fmla="*/ 170822 h 231112"/>
                <a:gd name="connsiteX8" fmla="*/ 15073 w 140677"/>
                <a:gd name="connsiteY8" fmla="*/ 200967 h 231112"/>
                <a:gd name="connsiteX9" fmla="*/ 10048 w 140677"/>
                <a:gd name="connsiteY9" fmla="*/ 216040 h 231112"/>
                <a:gd name="connsiteX10" fmla="*/ 0 w 140677"/>
                <a:gd name="connsiteY10" fmla="*/ 231112 h 23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77" h="231112">
                  <a:moveTo>
                    <a:pt x="140677" y="0"/>
                  </a:moveTo>
                  <a:cubicBezTo>
                    <a:pt x="131007" y="12087"/>
                    <a:pt x="118533" y="26192"/>
                    <a:pt x="110532" y="40194"/>
                  </a:cubicBezTo>
                  <a:cubicBezTo>
                    <a:pt x="106816" y="46697"/>
                    <a:pt x="104638" y="54059"/>
                    <a:pt x="100484" y="60290"/>
                  </a:cubicBezTo>
                  <a:cubicBezTo>
                    <a:pt x="97856" y="64232"/>
                    <a:pt x="93063" y="66397"/>
                    <a:pt x="90435" y="70339"/>
                  </a:cubicBezTo>
                  <a:cubicBezTo>
                    <a:pt x="66099" y="106843"/>
                    <a:pt x="93380" y="77441"/>
                    <a:pt x="70339" y="100484"/>
                  </a:cubicBezTo>
                  <a:cubicBezTo>
                    <a:pt x="62371" y="124388"/>
                    <a:pt x="63891" y="128639"/>
                    <a:pt x="50242" y="145701"/>
                  </a:cubicBezTo>
                  <a:cubicBezTo>
                    <a:pt x="47283" y="149400"/>
                    <a:pt x="43543" y="152400"/>
                    <a:pt x="40194" y="155750"/>
                  </a:cubicBezTo>
                  <a:cubicBezTo>
                    <a:pt x="38519" y="160774"/>
                    <a:pt x="37741" y="166193"/>
                    <a:pt x="35169" y="170822"/>
                  </a:cubicBezTo>
                  <a:cubicBezTo>
                    <a:pt x="29304" y="181379"/>
                    <a:pt x="18892" y="189510"/>
                    <a:pt x="15073" y="200967"/>
                  </a:cubicBezTo>
                  <a:cubicBezTo>
                    <a:pt x="13398" y="205991"/>
                    <a:pt x="12417" y="211303"/>
                    <a:pt x="10048" y="216040"/>
                  </a:cubicBezTo>
                  <a:cubicBezTo>
                    <a:pt x="7348" y="221441"/>
                    <a:pt x="0" y="231112"/>
                    <a:pt x="0" y="231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9" name="Forma livre 658"/>
            <p:cNvSpPr/>
            <p:nvPr/>
          </p:nvSpPr>
          <p:spPr>
            <a:xfrm>
              <a:off x="3214177" y="1356077"/>
              <a:ext cx="36130" cy="276780"/>
            </a:xfrm>
            <a:custGeom>
              <a:avLst/>
              <a:gdLst>
                <a:gd name="connsiteX0" fmla="*/ 26416 w 36130"/>
                <a:gd name="connsiteY0" fmla="*/ 40644 h 276780"/>
                <a:gd name="connsiteX1" fmla="*/ 11344 w 36130"/>
                <a:gd name="connsiteY1" fmla="*/ 90886 h 276780"/>
                <a:gd name="connsiteX2" fmla="*/ 1296 w 36130"/>
                <a:gd name="connsiteY2" fmla="*/ 156200 h 276780"/>
                <a:gd name="connsiteX3" fmla="*/ 1296 w 36130"/>
                <a:gd name="connsiteY3" fmla="*/ 276780 h 27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30" h="276780">
                  <a:moveTo>
                    <a:pt x="26416" y="40644"/>
                  </a:moveTo>
                  <a:cubicBezTo>
                    <a:pt x="8671" y="129371"/>
                    <a:pt x="36130" y="0"/>
                    <a:pt x="11344" y="90886"/>
                  </a:cubicBezTo>
                  <a:cubicBezTo>
                    <a:pt x="9851" y="96360"/>
                    <a:pt x="1393" y="153205"/>
                    <a:pt x="1296" y="156200"/>
                  </a:cubicBezTo>
                  <a:cubicBezTo>
                    <a:pt x="0" y="196372"/>
                    <a:pt x="1296" y="236587"/>
                    <a:pt x="1296" y="2767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0" name="Forma livre 659"/>
            <p:cNvSpPr/>
            <p:nvPr/>
          </p:nvSpPr>
          <p:spPr>
            <a:xfrm>
              <a:off x="3170255" y="1095270"/>
              <a:ext cx="170822" cy="77272"/>
            </a:xfrm>
            <a:custGeom>
              <a:avLst/>
              <a:gdLst>
                <a:gd name="connsiteX0" fmla="*/ 0 w 170822"/>
                <a:gd name="connsiteY0" fmla="*/ 0 h 77272"/>
                <a:gd name="connsiteX1" fmla="*/ 55266 w 170822"/>
                <a:gd name="connsiteY1" fmla="*/ 15073 h 77272"/>
                <a:gd name="connsiteX2" fmla="*/ 100483 w 170822"/>
                <a:gd name="connsiteY2" fmla="*/ 35170 h 77272"/>
                <a:gd name="connsiteX3" fmla="*/ 135653 w 170822"/>
                <a:gd name="connsiteY3" fmla="*/ 60290 h 77272"/>
                <a:gd name="connsiteX4" fmla="*/ 170822 w 170822"/>
                <a:gd name="connsiteY4" fmla="*/ 65315 h 7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22" h="77272">
                  <a:moveTo>
                    <a:pt x="0" y="0"/>
                  </a:moveTo>
                  <a:cubicBezTo>
                    <a:pt x="20821" y="4165"/>
                    <a:pt x="35235" y="5968"/>
                    <a:pt x="55266" y="15073"/>
                  </a:cubicBezTo>
                  <a:cubicBezTo>
                    <a:pt x="108388" y="39219"/>
                    <a:pt x="55301" y="23872"/>
                    <a:pt x="100483" y="35170"/>
                  </a:cubicBezTo>
                  <a:cubicBezTo>
                    <a:pt x="103184" y="37196"/>
                    <a:pt x="129641" y="57618"/>
                    <a:pt x="135653" y="60290"/>
                  </a:cubicBezTo>
                  <a:cubicBezTo>
                    <a:pt x="165554" y="73579"/>
                    <a:pt x="158865" y="77272"/>
                    <a:pt x="170822" y="6531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61" name="Grupo 660"/>
          <p:cNvGrpSpPr/>
          <p:nvPr/>
        </p:nvGrpSpPr>
        <p:grpSpPr>
          <a:xfrm>
            <a:off x="2555776" y="2924944"/>
            <a:ext cx="117727" cy="289719"/>
            <a:chOff x="2411760" y="1124744"/>
            <a:chExt cx="117727" cy="289719"/>
          </a:xfrm>
        </p:grpSpPr>
        <p:sp>
          <p:nvSpPr>
            <p:cNvPr id="662" name="Oval 66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3" name="Forma livre 66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4" name="Forma livre 66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5" name="Oval 66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66" name="Grupo 665"/>
          <p:cNvGrpSpPr/>
          <p:nvPr/>
        </p:nvGrpSpPr>
        <p:grpSpPr>
          <a:xfrm rot="10800000">
            <a:off x="2267744" y="2996952"/>
            <a:ext cx="117727" cy="289719"/>
            <a:chOff x="2411760" y="1124744"/>
            <a:chExt cx="117727" cy="289719"/>
          </a:xfrm>
        </p:grpSpPr>
        <p:sp>
          <p:nvSpPr>
            <p:cNvPr id="667" name="Oval 66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8" name="Forma livre 66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9" name="Forma livre 66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0" name="Oval 66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71" name="Grupo 670"/>
          <p:cNvGrpSpPr/>
          <p:nvPr/>
        </p:nvGrpSpPr>
        <p:grpSpPr>
          <a:xfrm rot="10800000">
            <a:off x="2123728" y="2996952"/>
            <a:ext cx="117727" cy="289719"/>
            <a:chOff x="2411760" y="1124744"/>
            <a:chExt cx="117727" cy="289719"/>
          </a:xfrm>
        </p:grpSpPr>
        <p:sp>
          <p:nvSpPr>
            <p:cNvPr id="672" name="Oval 671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3" name="Forma livre 672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4" name="Forma livre 673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5" name="Oval 674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76" name="Grupo 675"/>
          <p:cNvGrpSpPr/>
          <p:nvPr/>
        </p:nvGrpSpPr>
        <p:grpSpPr>
          <a:xfrm>
            <a:off x="2411760" y="2924944"/>
            <a:ext cx="117727" cy="289719"/>
            <a:chOff x="2411760" y="1124744"/>
            <a:chExt cx="117727" cy="289719"/>
          </a:xfrm>
        </p:grpSpPr>
        <p:sp>
          <p:nvSpPr>
            <p:cNvPr id="677" name="Oval 676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8" name="Forma livre 677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79" name="Forma livre 678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0" name="Oval 679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681" name="Imagem 680" descr="metabotro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780928"/>
            <a:ext cx="507876" cy="650438"/>
          </a:xfrm>
          <a:prstGeom prst="rect">
            <a:avLst/>
          </a:prstGeom>
        </p:spPr>
      </p:pic>
      <p:grpSp>
        <p:nvGrpSpPr>
          <p:cNvPr id="682" name="Grupo 681"/>
          <p:cNvGrpSpPr/>
          <p:nvPr/>
        </p:nvGrpSpPr>
        <p:grpSpPr>
          <a:xfrm>
            <a:off x="1979712" y="2924944"/>
            <a:ext cx="117727" cy="289719"/>
            <a:chOff x="2411760" y="1124744"/>
            <a:chExt cx="117727" cy="289719"/>
          </a:xfrm>
        </p:grpSpPr>
        <p:sp>
          <p:nvSpPr>
            <p:cNvPr id="683" name="Oval 68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4" name="Forma livre 68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5" name="Forma livre 68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6" name="Oval 68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87" name="Grupo 686"/>
          <p:cNvGrpSpPr/>
          <p:nvPr/>
        </p:nvGrpSpPr>
        <p:grpSpPr>
          <a:xfrm>
            <a:off x="1835696" y="2924944"/>
            <a:ext cx="117727" cy="289719"/>
            <a:chOff x="2411760" y="1124744"/>
            <a:chExt cx="117727" cy="289719"/>
          </a:xfrm>
        </p:grpSpPr>
        <p:sp>
          <p:nvSpPr>
            <p:cNvPr id="688" name="Oval 68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9" name="Forma livre 68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0" name="Forma livre 68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1" name="Oval 69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92" name="Grupo 691"/>
          <p:cNvGrpSpPr/>
          <p:nvPr/>
        </p:nvGrpSpPr>
        <p:grpSpPr>
          <a:xfrm>
            <a:off x="1547664" y="2924944"/>
            <a:ext cx="117727" cy="289719"/>
            <a:chOff x="2411760" y="1124744"/>
            <a:chExt cx="117727" cy="289719"/>
          </a:xfrm>
        </p:grpSpPr>
        <p:sp>
          <p:nvSpPr>
            <p:cNvPr id="693" name="Oval 69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4" name="Forma livre 69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5" name="Forma livre 69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6" name="Oval 69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97" name="Grupo 696"/>
          <p:cNvGrpSpPr/>
          <p:nvPr/>
        </p:nvGrpSpPr>
        <p:grpSpPr>
          <a:xfrm>
            <a:off x="1691680" y="2924944"/>
            <a:ext cx="117727" cy="289719"/>
            <a:chOff x="2411760" y="1124744"/>
            <a:chExt cx="117727" cy="289719"/>
          </a:xfrm>
        </p:grpSpPr>
        <p:sp>
          <p:nvSpPr>
            <p:cNvPr id="698" name="Oval 69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99" name="Forma livre 69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0" name="Forma livre 69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1" name="Oval 70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02" name="Grupo 701"/>
          <p:cNvGrpSpPr/>
          <p:nvPr/>
        </p:nvGrpSpPr>
        <p:grpSpPr>
          <a:xfrm rot="10800000">
            <a:off x="1979712" y="2996952"/>
            <a:ext cx="117727" cy="289719"/>
            <a:chOff x="2411760" y="1124744"/>
            <a:chExt cx="117727" cy="289719"/>
          </a:xfrm>
        </p:grpSpPr>
        <p:sp>
          <p:nvSpPr>
            <p:cNvPr id="703" name="Oval 70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4" name="Forma livre 70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5" name="Forma livre 70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6" name="Oval 70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07" name="Grupo 706"/>
          <p:cNvGrpSpPr/>
          <p:nvPr/>
        </p:nvGrpSpPr>
        <p:grpSpPr>
          <a:xfrm rot="10800000">
            <a:off x="1835696" y="2996952"/>
            <a:ext cx="117727" cy="289719"/>
            <a:chOff x="2411760" y="1124744"/>
            <a:chExt cx="117727" cy="289719"/>
          </a:xfrm>
        </p:grpSpPr>
        <p:sp>
          <p:nvSpPr>
            <p:cNvPr id="708" name="Oval 70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9" name="Forma livre 70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0" name="Forma livre 70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1" name="Oval 71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12" name="Grupo 711"/>
          <p:cNvGrpSpPr/>
          <p:nvPr/>
        </p:nvGrpSpPr>
        <p:grpSpPr>
          <a:xfrm rot="10800000">
            <a:off x="1691680" y="2996952"/>
            <a:ext cx="117727" cy="289719"/>
            <a:chOff x="2411760" y="1124744"/>
            <a:chExt cx="117727" cy="289719"/>
          </a:xfrm>
        </p:grpSpPr>
        <p:sp>
          <p:nvSpPr>
            <p:cNvPr id="713" name="Oval 71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4" name="Forma livre 71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5" name="Forma livre 71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6" name="Oval 71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17" name="Grupo 716"/>
          <p:cNvGrpSpPr/>
          <p:nvPr/>
        </p:nvGrpSpPr>
        <p:grpSpPr>
          <a:xfrm rot="10800000">
            <a:off x="1547664" y="2996952"/>
            <a:ext cx="117727" cy="289719"/>
            <a:chOff x="2411760" y="1124744"/>
            <a:chExt cx="117727" cy="289719"/>
          </a:xfrm>
        </p:grpSpPr>
        <p:sp>
          <p:nvSpPr>
            <p:cNvPr id="718" name="Oval 717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19" name="Forma livre 718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0" name="Forma livre 719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1" name="Oval 720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22" name="Grupo 721"/>
          <p:cNvGrpSpPr/>
          <p:nvPr/>
        </p:nvGrpSpPr>
        <p:grpSpPr>
          <a:xfrm rot="10800000">
            <a:off x="7020272" y="2996952"/>
            <a:ext cx="117727" cy="289719"/>
            <a:chOff x="2411760" y="1124744"/>
            <a:chExt cx="117727" cy="289719"/>
          </a:xfrm>
        </p:grpSpPr>
        <p:sp>
          <p:nvSpPr>
            <p:cNvPr id="723" name="Oval 72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4" name="Forma livre 72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5" name="Forma livre 72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26" name="Oval 72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32" name="Grupo 731"/>
          <p:cNvGrpSpPr/>
          <p:nvPr/>
        </p:nvGrpSpPr>
        <p:grpSpPr>
          <a:xfrm>
            <a:off x="7020272" y="2924944"/>
            <a:ext cx="117727" cy="289719"/>
            <a:chOff x="2411760" y="1124744"/>
            <a:chExt cx="117727" cy="289719"/>
          </a:xfrm>
        </p:grpSpPr>
        <p:sp>
          <p:nvSpPr>
            <p:cNvPr id="733" name="Oval 732"/>
            <p:cNvSpPr/>
            <p:nvPr/>
          </p:nvSpPr>
          <p:spPr>
            <a:xfrm>
              <a:off x="2411760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34" name="Forma livre 733"/>
            <p:cNvSpPr/>
            <p:nvPr/>
          </p:nvSpPr>
          <p:spPr>
            <a:xfrm>
              <a:off x="2419350" y="1181100"/>
              <a:ext cx="14288" cy="233363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233363">
                  <a:moveTo>
                    <a:pt x="14288" y="0"/>
                  </a:moveTo>
                  <a:cubicBezTo>
                    <a:pt x="12700" y="9525"/>
                    <a:pt x="10801" y="19003"/>
                    <a:pt x="9525" y="28575"/>
                  </a:cubicBezTo>
                  <a:cubicBezTo>
                    <a:pt x="2436" y="81746"/>
                    <a:pt x="9929" y="55943"/>
                    <a:pt x="0" y="85725"/>
                  </a:cubicBezTo>
                  <a:cubicBezTo>
                    <a:pt x="1588" y="92075"/>
                    <a:pt x="2965" y="98481"/>
                    <a:pt x="4763" y="104775"/>
                  </a:cubicBezTo>
                  <a:cubicBezTo>
                    <a:pt x="6142" y="109602"/>
                    <a:pt x="9154" y="114056"/>
                    <a:pt x="9525" y="119063"/>
                  </a:cubicBezTo>
                  <a:cubicBezTo>
                    <a:pt x="12342" y="157092"/>
                    <a:pt x="14288" y="233363"/>
                    <a:pt x="14288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35" name="Forma livre 734"/>
            <p:cNvSpPr/>
            <p:nvPr/>
          </p:nvSpPr>
          <p:spPr>
            <a:xfrm>
              <a:off x="2478014" y="1124744"/>
              <a:ext cx="51472" cy="288032"/>
            </a:xfrm>
            <a:custGeom>
              <a:avLst/>
              <a:gdLst>
                <a:gd name="connsiteX0" fmla="*/ 14288 w 14288"/>
                <a:gd name="connsiteY0" fmla="*/ 0 h 233363"/>
                <a:gd name="connsiteX1" fmla="*/ 9525 w 14288"/>
                <a:gd name="connsiteY1" fmla="*/ 28575 h 233363"/>
                <a:gd name="connsiteX2" fmla="*/ 0 w 14288"/>
                <a:gd name="connsiteY2" fmla="*/ 85725 h 233363"/>
                <a:gd name="connsiteX3" fmla="*/ 4763 w 14288"/>
                <a:gd name="connsiteY3" fmla="*/ 104775 h 233363"/>
                <a:gd name="connsiteX4" fmla="*/ 9525 w 14288"/>
                <a:gd name="connsiteY4" fmla="*/ 119063 h 233363"/>
                <a:gd name="connsiteX5" fmla="*/ 14288 w 14288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1323 w 16086"/>
                <a:gd name="connsiteY4" fmla="*/ 119063 h 233363"/>
                <a:gd name="connsiteX5" fmla="*/ 16086 w 16086"/>
                <a:gd name="connsiteY5" fmla="*/ 233363 h 233363"/>
                <a:gd name="connsiteX0" fmla="*/ 16086 w 27119"/>
                <a:gd name="connsiteY0" fmla="*/ 0 h 233363"/>
                <a:gd name="connsiteX1" fmla="*/ 11323 w 27119"/>
                <a:gd name="connsiteY1" fmla="*/ 28575 h 233363"/>
                <a:gd name="connsiteX2" fmla="*/ 1798 w 27119"/>
                <a:gd name="connsiteY2" fmla="*/ 85725 h 233363"/>
                <a:gd name="connsiteX3" fmla="*/ 1798 w 27119"/>
                <a:gd name="connsiteY3" fmla="*/ 116682 h 233363"/>
                <a:gd name="connsiteX4" fmla="*/ 24302 w 27119"/>
                <a:gd name="connsiteY4" fmla="*/ 175022 h 233363"/>
                <a:gd name="connsiteX5" fmla="*/ 16086 w 27119"/>
                <a:gd name="connsiteY5" fmla="*/ 233363 h 233363"/>
                <a:gd name="connsiteX0" fmla="*/ 16086 w 16086"/>
                <a:gd name="connsiteY0" fmla="*/ 0 h 233363"/>
                <a:gd name="connsiteX1" fmla="*/ 11323 w 16086"/>
                <a:gd name="connsiteY1" fmla="*/ 28575 h 233363"/>
                <a:gd name="connsiteX2" fmla="*/ 1798 w 16086"/>
                <a:gd name="connsiteY2" fmla="*/ 85725 h 233363"/>
                <a:gd name="connsiteX3" fmla="*/ 1798 w 16086"/>
                <a:gd name="connsiteY3" fmla="*/ 116682 h 233363"/>
                <a:gd name="connsiteX4" fmla="*/ 1798 w 16086"/>
                <a:gd name="connsiteY4" fmla="*/ 175022 h 233363"/>
                <a:gd name="connsiteX5" fmla="*/ 16086 w 16086"/>
                <a:gd name="connsiteY5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6" h="233363">
                  <a:moveTo>
                    <a:pt x="16086" y="0"/>
                  </a:moveTo>
                  <a:cubicBezTo>
                    <a:pt x="14498" y="9525"/>
                    <a:pt x="12599" y="19003"/>
                    <a:pt x="11323" y="28575"/>
                  </a:cubicBezTo>
                  <a:cubicBezTo>
                    <a:pt x="4234" y="81746"/>
                    <a:pt x="11727" y="55943"/>
                    <a:pt x="1798" y="85725"/>
                  </a:cubicBezTo>
                  <a:cubicBezTo>
                    <a:pt x="3386" y="92075"/>
                    <a:pt x="0" y="110388"/>
                    <a:pt x="1798" y="116682"/>
                  </a:cubicBezTo>
                  <a:cubicBezTo>
                    <a:pt x="3177" y="121509"/>
                    <a:pt x="1427" y="170015"/>
                    <a:pt x="1798" y="175022"/>
                  </a:cubicBezTo>
                  <a:cubicBezTo>
                    <a:pt x="4615" y="213051"/>
                    <a:pt x="16086" y="233363"/>
                    <a:pt x="16086" y="233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36" name="Oval 735"/>
            <p:cNvSpPr/>
            <p:nvPr/>
          </p:nvSpPr>
          <p:spPr>
            <a:xfrm>
              <a:off x="2483768" y="1124744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737" name="CaixaDeTexto 736"/>
          <p:cNvSpPr txBox="1"/>
          <p:nvPr/>
        </p:nvSpPr>
        <p:spPr>
          <a:xfrm>
            <a:off x="1619672" y="242088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mGluRs</a:t>
            </a:r>
          </a:p>
        </p:txBody>
      </p:sp>
      <p:sp>
        <p:nvSpPr>
          <p:cNvPr id="738" name="CaixaDeTexto 737"/>
          <p:cNvSpPr txBox="1"/>
          <p:nvPr/>
        </p:nvSpPr>
        <p:spPr>
          <a:xfrm>
            <a:off x="2987824" y="24208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NMDA</a:t>
            </a:r>
          </a:p>
        </p:txBody>
      </p:sp>
      <p:sp>
        <p:nvSpPr>
          <p:cNvPr id="739" name="CaixaDeTexto 738"/>
          <p:cNvSpPr txBox="1"/>
          <p:nvPr/>
        </p:nvSpPr>
        <p:spPr>
          <a:xfrm>
            <a:off x="4788024" y="24928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AMPA</a:t>
            </a:r>
          </a:p>
        </p:txBody>
      </p:sp>
      <p:sp>
        <p:nvSpPr>
          <p:cNvPr id="740" name="CaixaDeTexto 739"/>
          <p:cNvSpPr txBox="1"/>
          <p:nvPr/>
        </p:nvSpPr>
        <p:spPr>
          <a:xfrm>
            <a:off x="6012160" y="24208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/>
              <a:t>VDCCs</a:t>
            </a:r>
            <a:endParaRPr lang="pt-PT" sz="1400" dirty="0"/>
          </a:p>
        </p:txBody>
      </p:sp>
      <p:sp>
        <p:nvSpPr>
          <p:cNvPr id="742" name="Seta para baixo 741"/>
          <p:cNvSpPr/>
          <p:nvPr/>
        </p:nvSpPr>
        <p:spPr>
          <a:xfrm>
            <a:off x="3563888" y="1772816"/>
            <a:ext cx="129614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3" name="CaixaDeTexto 742"/>
          <p:cNvSpPr txBox="1"/>
          <p:nvPr/>
        </p:nvSpPr>
        <p:spPr>
          <a:xfrm>
            <a:off x="5076056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Glu</a:t>
            </a:r>
            <a:endParaRPr lang="pt-PT" dirty="0"/>
          </a:p>
        </p:txBody>
      </p:sp>
      <p:sp>
        <p:nvSpPr>
          <p:cNvPr id="744" name="Oval 743"/>
          <p:cNvSpPr/>
          <p:nvPr/>
        </p:nvSpPr>
        <p:spPr>
          <a:xfrm>
            <a:off x="3635896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6" name="Seta para baixo 745"/>
          <p:cNvSpPr/>
          <p:nvPr/>
        </p:nvSpPr>
        <p:spPr>
          <a:xfrm>
            <a:off x="3635896" y="2708920"/>
            <a:ext cx="144016" cy="10081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49" name="Grupo 748"/>
          <p:cNvGrpSpPr/>
          <p:nvPr/>
        </p:nvGrpSpPr>
        <p:grpSpPr>
          <a:xfrm>
            <a:off x="4644008" y="2564904"/>
            <a:ext cx="144016" cy="1080120"/>
            <a:chOff x="4644008" y="2564904"/>
            <a:chExt cx="144016" cy="1080120"/>
          </a:xfrm>
        </p:grpSpPr>
        <p:sp>
          <p:nvSpPr>
            <p:cNvPr id="747" name="Seta para baixo 746"/>
            <p:cNvSpPr/>
            <p:nvPr/>
          </p:nvSpPr>
          <p:spPr>
            <a:xfrm>
              <a:off x="4716016" y="2636912"/>
              <a:ext cx="72008" cy="1008112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48" name="Seta para baixo 747"/>
            <p:cNvSpPr/>
            <p:nvPr/>
          </p:nvSpPr>
          <p:spPr>
            <a:xfrm flipV="1">
              <a:off x="4644008" y="2564904"/>
              <a:ext cx="72008" cy="1008112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750" name="Seta para baixo 749"/>
          <p:cNvSpPr/>
          <p:nvPr/>
        </p:nvSpPr>
        <p:spPr>
          <a:xfrm>
            <a:off x="5868144" y="2564904"/>
            <a:ext cx="72008" cy="10081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54" name="Grupo 753"/>
          <p:cNvGrpSpPr/>
          <p:nvPr/>
        </p:nvGrpSpPr>
        <p:grpSpPr>
          <a:xfrm>
            <a:off x="2627784" y="3573016"/>
            <a:ext cx="576064" cy="504056"/>
            <a:chOff x="2555776" y="3573016"/>
            <a:chExt cx="576064" cy="504056"/>
          </a:xfrm>
        </p:grpSpPr>
        <p:sp>
          <p:nvSpPr>
            <p:cNvPr id="751" name="Explosão 2 750"/>
            <p:cNvSpPr/>
            <p:nvPr/>
          </p:nvSpPr>
          <p:spPr>
            <a:xfrm>
              <a:off x="2555776" y="3573016"/>
              <a:ext cx="576064" cy="504056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53" name="CaixaDeTexto 752"/>
            <p:cNvSpPr txBox="1"/>
            <p:nvPr/>
          </p:nvSpPr>
          <p:spPr>
            <a:xfrm>
              <a:off x="2627784" y="36450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IP</a:t>
              </a:r>
              <a:r>
                <a:rPr lang="pt-PT" sz="1400" baseline="-25000" dirty="0"/>
                <a:t>3</a:t>
              </a:r>
            </a:p>
          </p:txBody>
        </p:sp>
      </p:grpSp>
      <p:sp>
        <p:nvSpPr>
          <p:cNvPr id="755" name="Forma livre 754"/>
          <p:cNvSpPr/>
          <p:nvPr/>
        </p:nvSpPr>
        <p:spPr>
          <a:xfrm>
            <a:off x="3231352" y="4577938"/>
            <a:ext cx="907199" cy="661768"/>
          </a:xfrm>
          <a:custGeom>
            <a:avLst/>
            <a:gdLst>
              <a:gd name="connsiteX0" fmla="*/ 319370 w 907199"/>
              <a:gd name="connsiteY0" fmla="*/ 124691 h 661768"/>
              <a:gd name="connsiteX1" fmla="*/ 319370 w 907199"/>
              <a:gd name="connsiteY1" fmla="*/ 124691 h 661768"/>
              <a:gd name="connsiteX2" fmla="*/ 248118 w 907199"/>
              <a:gd name="connsiteY2" fmla="*/ 89065 h 661768"/>
              <a:gd name="connsiteX3" fmla="*/ 188742 w 907199"/>
              <a:gd name="connsiteY3" fmla="*/ 71252 h 661768"/>
              <a:gd name="connsiteX4" fmla="*/ 153116 w 907199"/>
              <a:gd name="connsiteY4" fmla="*/ 65314 h 661768"/>
              <a:gd name="connsiteX5" fmla="*/ 40300 w 907199"/>
              <a:gd name="connsiteY5" fmla="*/ 83127 h 661768"/>
              <a:gd name="connsiteX6" fmla="*/ 34362 w 907199"/>
              <a:gd name="connsiteY6" fmla="*/ 100940 h 661768"/>
              <a:gd name="connsiteX7" fmla="*/ 40300 w 907199"/>
              <a:gd name="connsiteY7" fmla="*/ 148441 h 661768"/>
              <a:gd name="connsiteX8" fmla="*/ 81864 w 907199"/>
              <a:gd name="connsiteY8" fmla="*/ 172192 h 661768"/>
              <a:gd name="connsiteX9" fmla="*/ 111552 w 907199"/>
              <a:gd name="connsiteY9" fmla="*/ 184067 h 661768"/>
              <a:gd name="connsiteX10" fmla="*/ 129365 w 907199"/>
              <a:gd name="connsiteY10" fmla="*/ 195943 h 661768"/>
              <a:gd name="connsiteX11" fmla="*/ 182804 w 907199"/>
              <a:gd name="connsiteY11" fmla="*/ 219693 h 661768"/>
              <a:gd name="connsiteX12" fmla="*/ 188742 w 907199"/>
              <a:gd name="connsiteY12" fmla="*/ 237506 h 661768"/>
              <a:gd name="connsiteX13" fmla="*/ 182804 w 907199"/>
              <a:gd name="connsiteY13" fmla="*/ 267194 h 661768"/>
              <a:gd name="connsiteX14" fmla="*/ 141240 w 907199"/>
              <a:gd name="connsiteY14" fmla="*/ 302820 h 661768"/>
              <a:gd name="connsiteX15" fmla="*/ 123427 w 907199"/>
              <a:gd name="connsiteY15" fmla="*/ 308758 h 661768"/>
              <a:gd name="connsiteX16" fmla="*/ 99677 w 907199"/>
              <a:gd name="connsiteY16" fmla="*/ 320633 h 661768"/>
              <a:gd name="connsiteX17" fmla="*/ 81864 w 907199"/>
              <a:gd name="connsiteY17" fmla="*/ 326571 h 661768"/>
              <a:gd name="connsiteX18" fmla="*/ 34362 w 907199"/>
              <a:gd name="connsiteY18" fmla="*/ 362197 h 661768"/>
              <a:gd name="connsiteX19" fmla="*/ 16549 w 907199"/>
              <a:gd name="connsiteY19" fmla="*/ 374072 h 661768"/>
              <a:gd name="connsiteX20" fmla="*/ 10612 w 907199"/>
              <a:gd name="connsiteY20" fmla="*/ 391885 h 661768"/>
              <a:gd name="connsiteX21" fmla="*/ 10612 w 907199"/>
              <a:gd name="connsiteY21" fmla="*/ 463137 h 661768"/>
              <a:gd name="connsiteX22" fmla="*/ 28425 w 907199"/>
              <a:gd name="connsiteY22" fmla="*/ 480950 h 661768"/>
              <a:gd name="connsiteX23" fmla="*/ 40300 w 907199"/>
              <a:gd name="connsiteY23" fmla="*/ 498763 h 661768"/>
              <a:gd name="connsiteX24" fmla="*/ 99677 w 907199"/>
              <a:gd name="connsiteY24" fmla="*/ 546265 h 661768"/>
              <a:gd name="connsiteX25" fmla="*/ 117490 w 907199"/>
              <a:gd name="connsiteY25" fmla="*/ 552202 h 661768"/>
              <a:gd name="connsiteX26" fmla="*/ 141240 w 907199"/>
              <a:gd name="connsiteY26" fmla="*/ 564078 h 661768"/>
              <a:gd name="connsiteX27" fmla="*/ 159053 w 907199"/>
              <a:gd name="connsiteY27" fmla="*/ 570015 h 661768"/>
              <a:gd name="connsiteX28" fmla="*/ 188742 w 907199"/>
              <a:gd name="connsiteY28" fmla="*/ 587828 h 661768"/>
              <a:gd name="connsiteX29" fmla="*/ 259993 w 907199"/>
              <a:gd name="connsiteY29" fmla="*/ 605641 h 661768"/>
              <a:gd name="connsiteX30" fmla="*/ 283744 w 907199"/>
              <a:gd name="connsiteY30" fmla="*/ 611579 h 661768"/>
              <a:gd name="connsiteX31" fmla="*/ 301557 w 907199"/>
              <a:gd name="connsiteY31" fmla="*/ 617517 h 661768"/>
              <a:gd name="connsiteX32" fmla="*/ 354996 w 907199"/>
              <a:gd name="connsiteY32" fmla="*/ 629392 h 661768"/>
              <a:gd name="connsiteX33" fmla="*/ 372809 w 907199"/>
              <a:gd name="connsiteY33" fmla="*/ 635330 h 661768"/>
              <a:gd name="connsiteX34" fmla="*/ 408435 w 907199"/>
              <a:gd name="connsiteY34" fmla="*/ 641267 h 661768"/>
              <a:gd name="connsiteX35" fmla="*/ 432186 w 907199"/>
              <a:gd name="connsiteY35" fmla="*/ 647205 h 661768"/>
              <a:gd name="connsiteX36" fmla="*/ 491562 w 907199"/>
              <a:gd name="connsiteY36" fmla="*/ 659080 h 661768"/>
              <a:gd name="connsiteX37" fmla="*/ 598440 w 907199"/>
              <a:gd name="connsiteY37" fmla="*/ 653143 h 661768"/>
              <a:gd name="connsiteX38" fmla="*/ 622191 w 907199"/>
              <a:gd name="connsiteY38" fmla="*/ 647205 h 661768"/>
              <a:gd name="connsiteX39" fmla="*/ 657817 w 907199"/>
              <a:gd name="connsiteY39" fmla="*/ 635330 h 661768"/>
              <a:gd name="connsiteX40" fmla="*/ 764695 w 907199"/>
              <a:gd name="connsiteY40" fmla="*/ 629392 h 661768"/>
              <a:gd name="connsiteX41" fmla="*/ 812196 w 907199"/>
              <a:gd name="connsiteY41" fmla="*/ 605641 h 661768"/>
              <a:gd name="connsiteX42" fmla="*/ 835947 w 907199"/>
              <a:gd name="connsiteY42" fmla="*/ 570015 h 661768"/>
              <a:gd name="connsiteX43" fmla="*/ 865635 w 907199"/>
              <a:gd name="connsiteY43" fmla="*/ 510639 h 661768"/>
              <a:gd name="connsiteX44" fmla="*/ 865635 w 907199"/>
              <a:gd name="connsiteY44" fmla="*/ 510639 h 661768"/>
              <a:gd name="connsiteX45" fmla="*/ 871573 w 907199"/>
              <a:gd name="connsiteY45" fmla="*/ 492826 h 661768"/>
              <a:gd name="connsiteX46" fmla="*/ 883448 w 907199"/>
              <a:gd name="connsiteY46" fmla="*/ 445324 h 661768"/>
              <a:gd name="connsiteX47" fmla="*/ 895323 w 907199"/>
              <a:gd name="connsiteY47" fmla="*/ 421574 h 661768"/>
              <a:gd name="connsiteX48" fmla="*/ 901261 w 907199"/>
              <a:gd name="connsiteY48" fmla="*/ 385948 h 661768"/>
              <a:gd name="connsiteX49" fmla="*/ 907199 w 907199"/>
              <a:gd name="connsiteY49" fmla="*/ 368135 h 661768"/>
              <a:gd name="connsiteX50" fmla="*/ 901261 w 907199"/>
              <a:gd name="connsiteY50" fmla="*/ 261257 h 661768"/>
              <a:gd name="connsiteX51" fmla="*/ 889386 w 907199"/>
              <a:gd name="connsiteY51" fmla="*/ 184067 h 661768"/>
              <a:gd name="connsiteX52" fmla="*/ 877510 w 907199"/>
              <a:gd name="connsiteY52" fmla="*/ 100940 h 661768"/>
              <a:gd name="connsiteX53" fmla="*/ 830009 w 907199"/>
              <a:gd name="connsiteY53" fmla="*/ 41563 h 661768"/>
              <a:gd name="connsiteX54" fmla="*/ 812196 w 907199"/>
              <a:gd name="connsiteY54" fmla="*/ 29688 h 661768"/>
              <a:gd name="connsiteX55" fmla="*/ 776570 w 907199"/>
              <a:gd name="connsiteY55" fmla="*/ 17813 h 661768"/>
              <a:gd name="connsiteX56" fmla="*/ 758757 w 907199"/>
              <a:gd name="connsiteY56" fmla="*/ 11875 h 661768"/>
              <a:gd name="connsiteX57" fmla="*/ 634066 w 907199"/>
              <a:gd name="connsiteY57" fmla="*/ 0 h 661768"/>
              <a:gd name="connsiteX58" fmla="*/ 521251 w 907199"/>
              <a:gd name="connsiteY58" fmla="*/ 5937 h 661768"/>
              <a:gd name="connsiteX59" fmla="*/ 479687 w 907199"/>
              <a:gd name="connsiteY59" fmla="*/ 23750 h 661768"/>
              <a:gd name="connsiteX60" fmla="*/ 444061 w 907199"/>
              <a:gd name="connsiteY60" fmla="*/ 35626 h 661768"/>
              <a:gd name="connsiteX61" fmla="*/ 408435 w 907199"/>
              <a:gd name="connsiteY61" fmla="*/ 59376 h 661768"/>
              <a:gd name="connsiteX62" fmla="*/ 396560 w 907199"/>
              <a:gd name="connsiteY62" fmla="*/ 71252 h 661768"/>
              <a:gd name="connsiteX63" fmla="*/ 378747 w 907199"/>
              <a:gd name="connsiteY63" fmla="*/ 77189 h 661768"/>
              <a:gd name="connsiteX64" fmla="*/ 360934 w 907199"/>
              <a:gd name="connsiteY64" fmla="*/ 89065 h 661768"/>
              <a:gd name="connsiteX65" fmla="*/ 259993 w 907199"/>
              <a:gd name="connsiteY65" fmla="*/ 100940 h 661768"/>
              <a:gd name="connsiteX66" fmla="*/ 319370 w 907199"/>
              <a:gd name="connsiteY66" fmla="*/ 124691 h 66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07199" h="661768">
                <a:moveTo>
                  <a:pt x="319370" y="124691"/>
                </a:moveTo>
                <a:lnTo>
                  <a:pt x="319370" y="124691"/>
                </a:lnTo>
                <a:cubicBezTo>
                  <a:pt x="295619" y="112816"/>
                  <a:pt x="274156" y="94273"/>
                  <a:pt x="248118" y="89065"/>
                </a:cubicBezTo>
                <a:cubicBezTo>
                  <a:pt x="143252" y="68090"/>
                  <a:pt x="296159" y="100548"/>
                  <a:pt x="188742" y="71252"/>
                </a:cubicBezTo>
                <a:cubicBezTo>
                  <a:pt x="177127" y="68084"/>
                  <a:pt x="164991" y="67293"/>
                  <a:pt x="153116" y="65314"/>
                </a:cubicBezTo>
                <a:cubicBezTo>
                  <a:pt x="147561" y="65661"/>
                  <a:pt x="62795" y="55010"/>
                  <a:pt x="40300" y="83127"/>
                </a:cubicBezTo>
                <a:cubicBezTo>
                  <a:pt x="36390" y="88014"/>
                  <a:pt x="36341" y="95002"/>
                  <a:pt x="34362" y="100940"/>
                </a:cubicBezTo>
                <a:cubicBezTo>
                  <a:pt x="36341" y="116774"/>
                  <a:pt x="34374" y="133625"/>
                  <a:pt x="40300" y="148441"/>
                </a:cubicBezTo>
                <a:cubicBezTo>
                  <a:pt x="42366" y="153606"/>
                  <a:pt x="80396" y="171540"/>
                  <a:pt x="81864" y="172192"/>
                </a:cubicBezTo>
                <a:cubicBezTo>
                  <a:pt x="91604" y="176521"/>
                  <a:pt x="102019" y="179300"/>
                  <a:pt x="111552" y="184067"/>
                </a:cubicBezTo>
                <a:cubicBezTo>
                  <a:pt x="117935" y="187259"/>
                  <a:pt x="122844" y="193045"/>
                  <a:pt x="129365" y="195943"/>
                </a:cubicBezTo>
                <a:cubicBezTo>
                  <a:pt x="192964" y="224210"/>
                  <a:pt x="142488" y="192816"/>
                  <a:pt x="182804" y="219693"/>
                </a:cubicBezTo>
                <a:cubicBezTo>
                  <a:pt x="184783" y="225631"/>
                  <a:pt x="188742" y="231247"/>
                  <a:pt x="188742" y="237506"/>
                </a:cubicBezTo>
                <a:cubicBezTo>
                  <a:pt x="188742" y="247598"/>
                  <a:pt x="187705" y="258372"/>
                  <a:pt x="182804" y="267194"/>
                </a:cubicBezTo>
                <a:cubicBezTo>
                  <a:pt x="177184" y="277309"/>
                  <a:pt x="153597" y="296642"/>
                  <a:pt x="141240" y="302820"/>
                </a:cubicBezTo>
                <a:cubicBezTo>
                  <a:pt x="135642" y="305619"/>
                  <a:pt x="129180" y="306292"/>
                  <a:pt x="123427" y="308758"/>
                </a:cubicBezTo>
                <a:cubicBezTo>
                  <a:pt x="115292" y="312245"/>
                  <a:pt x="107812" y="317146"/>
                  <a:pt x="99677" y="320633"/>
                </a:cubicBezTo>
                <a:cubicBezTo>
                  <a:pt x="93924" y="323099"/>
                  <a:pt x="87335" y="323531"/>
                  <a:pt x="81864" y="326571"/>
                </a:cubicBezTo>
                <a:cubicBezTo>
                  <a:pt x="14069" y="364236"/>
                  <a:pt x="67121" y="335991"/>
                  <a:pt x="34362" y="362197"/>
                </a:cubicBezTo>
                <a:cubicBezTo>
                  <a:pt x="28790" y="366655"/>
                  <a:pt x="22487" y="370114"/>
                  <a:pt x="16549" y="374072"/>
                </a:cubicBezTo>
                <a:cubicBezTo>
                  <a:pt x="14570" y="380010"/>
                  <a:pt x="12130" y="385813"/>
                  <a:pt x="10612" y="391885"/>
                </a:cubicBezTo>
                <a:cubicBezTo>
                  <a:pt x="4271" y="417251"/>
                  <a:pt x="0" y="436607"/>
                  <a:pt x="10612" y="463137"/>
                </a:cubicBezTo>
                <a:cubicBezTo>
                  <a:pt x="13731" y="470934"/>
                  <a:pt x="23049" y="474499"/>
                  <a:pt x="28425" y="480950"/>
                </a:cubicBezTo>
                <a:cubicBezTo>
                  <a:pt x="32993" y="486432"/>
                  <a:pt x="35656" y="493345"/>
                  <a:pt x="40300" y="498763"/>
                </a:cubicBezTo>
                <a:cubicBezTo>
                  <a:pt x="53271" y="513896"/>
                  <a:pt x="81342" y="540154"/>
                  <a:pt x="99677" y="546265"/>
                </a:cubicBezTo>
                <a:cubicBezTo>
                  <a:pt x="105615" y="548244"/>
                  <a:pt x="111737" y="549737"/>
                  <a:pt x="117490" y="552202"/>
                </a:cubicBezTo>
                <a:cubicBezTo>
                  <a:pt x="125626" y="555689"/>
                  <a:pt x="133104" y="560591"/>
                  <a:pt x="141240" y="564078"/>
                </a:cubicBezTo>
                <a:cubicBezTo>
                  <a:pt x="146993" y="566543"/>
                  <a:pt x="153455" y="567216"/>
                  <a:pt x="159053" y="570015"/>
                </a:cubicBezTo>
                <a:cubicBezTo>
                  <a:pt x="169376" y="575176"/>
                  <a:pt x="177859" y="583987"/>
                  <a:pt x="188742" y="587828"/>
                </a:cubicBezTo>
                <a:cubicBezTo>
                  <a:pt x="211828" y="595976"/>
                  <a:pt x="236243" y="599703"/>
                  <a:pt x="259993" y="605641"/>
                </a:cubicBezTo>
                <a:cubicBezTo>
                  <a:pt x="267910" y="607620"/>
                  <a:pt x="276002" y="608998"/>
                  <a:pt x="283744" y="611579"/>
                </a:cubicBezTo>
                <a:cubicBezTo>
                  <a:pt x="289682" y="613558"/>
                  <a:pt x="295485" y="615999"/>
                  <a:pt x="301557" y="617517"/>
                </a:cubicBezTo>
                <a:cubicBezTo>
                  <a:pt x="350540" y="629763"/>
                  <a:pt x="312323" y="617199"/>
                  <a:pt x="354996" y="629392"/>
                </a:cubicBezTo>
                <a:cubicBezTo>
                  <a:pt x="361014" y="631112"/>
                  <a:pt x="366699" y="633972"/>
                  <a:pt x="372809" y="635330"/>
                </a:cubicBezTo>
                <a:cubicBezTo>
                  <a:pt x="384561" y="637942"/>
                  <a:pt x="396630" y="638906"/>
                  <a:pt x="408435" y="641267"/>
                </a:cubicBezTo>
                <a:cubicBezTo>
                  <a:pt x="416437" y="642867"/>
                  <a:pt x="424184" y="645604"/>
                  <a:pt x="432186" y="647205"/>
                </a:cubicBezTo>
                <a:cubicBezTo>
                  <a:pt x="504997" y="661768"/>
                  <a:pt x="436384" y="645287"/>
                  <a:pt x="491562" y="659080"/>
                </a:cubicBezTo>
                <a:cubicBezTo>
                  <a:pt x="527188" y="657101"/>
                  <a:pt x="562906" y="656373"/>
                  <a:pt x="598440" y="653143"/>
                </a:cubicBezTo>
                <a:cubicBezTo>
                  <a:pt x="606567" y="652404"/>
                  <a:pt x="614374" y="649550"/>
                  <a:pt x="622191" y="647205"/>
                </a:cubicBezTo>
                <a:cubicBezTo>
                  <a:pt x="634181" y="643608"/>
                  <a:pt x="645319" y="636024"/>
                  <a:pt x="657817" y="635330"/>
                </a:cubicBezTo>
                <a:lnTo>
                  <a:pt x="764695" y="629392"/>
                </a:lnTo>
                <a:cubicBezTo>
                  <a:pt x="790187" y="620895"/>
                  <a:pt x="798377" y="624066"/>
                  <a:pt x="812196" y="605641"/>
                </a:cubicBezTo>
                <a:cubicBezTo>
                  <a:pt x="820759" y="594223"/>
                  <a:pt x="835947" y="570015"/>
                  <a:pt x="835947" y="570015"/>
                </a:cubicBezTo>
                <a:cubicBezTo>
                  <a:pt x="845345" y="532419"/>
                  <a:pt x="837357" y="553055"/>
                  <a:pt x="865635" y="510639"/>
                </a:cubicBezTo>
                <a:lnTo>
                  <a:pt x="865635" y="510639"/>
                </a:lnTo>
                <a:cubicBezTo>
                  <a:pt x="867614" y="504701"/>
                  <a:pt x="869926" y="498864"/>
                  <a:pt x="871573" y="492826"/>
                </a:cubicBezTo>
                <a:cubicBezTo>
                  <a:pt x="875867" y="477080"/>
                  <a:pt x="876149" y="459922"/>
                  <a:pt x="883448" y="445324"/>
                </a:cubicBezTo>
                <a:lnTo>
                  <a:pt x="895323" y="421574"/>
                </a:lnTo>
                <a:cubicBezTo>
                  <a:pt x="897302" y="409699"/>
                  <a:pt x="898649" y="397700"/>
                  <a:pt x="901261" y="385948"/>
                </a:cubicBezTo>
                <a:cubicBezTo>
                  <a:pt x="902619" y="379838"/>
                  <a:pt x="907199" y="374394"/>
                  <a:pt x="907199" y="368135"/>
                </a:cubicBezTo>
                <a:cubicBezTo>
                  <a:pt x="907199" y="332454"/>
                  <a:pt x="903803" y="296847"/>
                  <a:pt x="901261" y="261257"/>
                </a:cubicBezTo>
                <a:cubicBezTo>
                  <a:pt x="897086" y="202811"/>
                  <a:pt x="900862" y="218498"/>
                  <a:pt x="889386" y="184067"/>
                </a:cubicBezTo>
                <a:cubicBezTo>
                  <a:pt x="888736" y="176915"/>
                  <a:pt x="888685" y="121056"/>
                  <a:pt x="877510" y="100940"/>
                </a:cubicBezTo>
                <a:cubicBezTo>
                  <a:pt x="868168" y="84124"/>
                  <a:pt x="847677" y="53341"/>
                  <a:pt x="830009" y="41563"/>
                </a:cubicBezTo>
                <a:cubicBezTo>
                  <a:pt x="824071" y="37605"/>
                  <a:pt x="818717" y="32586"/>
                  <a:pt x="812196" y="29688"/>
                </a:cubicBezTo>
                <a:cubicBezTo>
                  <a:pt x="800757" y="24604"/>
                  <a:pt x="788445" y="21771"/>
                  <a:pt x="776570" y="17813"/>
                </a:cubicBezTo>
                <a:cubicBezTo>
                  <a:pt x="770632" y="15834"/>
                  <a:pt x="764953" y="12760"/>
                  <a:pt x="758757" y="11875"/>
                </a:cubicBezTo>
                <a:cubicBezTo>
                  <a:pt x="689693" y="2008"/>
                  <a:pt x="731153" y="6934"/>
                  <a:pt x="634066" y="0"/>
                </a:cubicBezTo>
                <a:cubicBezTo>
                  <a:pt x="596461" y="1979"/>
                  <a:pt x="558753" y="2528"/>
                  <a:pt x="521251" y="5937"/>
                </a:cubicBezTo>
                <a:cubicBezTo>
                  <a:pt x="508887" y="7061"/>
                  <a:pt x="489455" y="19843"/>
                  <a:pt x="479687" y="23750"/>
                </a:cubicBezTo>
                <a:cubicBezTo>
                  <a:pt x="468065" y="28399"/>
                  <a:pt x="454477" y="28683"/>
                  <a:pt x="444061" y="35626"/>
                </a:cubicBezTo>
                <a:cubicBezTo>
                  <a:pt x="432186" y="43543"/>
                  <a:pt x="418527" y="49284"/>
                  <a:pt x="408435" y="59376"/>
                </a:cubicBezTo>
                <a:cubicBezTo>
                  <a:pt x="404477" y="63335"/>
                  <a:pt x="401360" y="68372"/>
                  <a:pt x="396560" y="71252"/>
                </a:cubicBezTo>
                <a:cubicBezTo>
                  <a:pt x="391193" y="74472"/>
                  <a:pt x="384685" y="75210"/>
                  <a:pt x="378747" y="77189"/>
                </a:cubicBezTo>
                <a:cubicBezTo>
                  <a:pt x="372809" y="81148"/>
                  <a:pt x="367455" y="86167"/>
                  <a:pt x="360934" y="89065"/>
                </a:cubicBezTo>
                <a:cubicBezTo>
                  <a:pt x="318725" y="107825"/>
                  <a:pt x="313351" y="100940"/>
                  <a:pt x="259993" y="100940"/>
                </a:cubicBezTo>
                <a:lnTo>
                  <a:pt x="319370" y="124691"/>
                </a:ln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6" name="Fluxograma: adicionar 755"/>
          <p:cNvSpPr/>
          <p:nvPr/>
        </p:nvSpPr>
        <p:spPr>
          <a:xfrm>
            <a:off x="3635896" y="4509120"/>
            <a:ext cx="72008" cy="21602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57" name="Fluxograma: adicionar 756"/>
          <p:cNvSpPr/>
          <p:nvPr/>
        </p:nvSpPr>
        <p:spPr>
          <a:xfrm>
            <a:off x="3707904" y="4509120"/>
            <a:ext cx="72008" cy="21602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58" name="Seta em curva 757"/>
          <p:cNvSpPr/>
          <p:nvPr/>
        </p:nvSpPr>
        <p:spPr>
          <a:xfrm>
            <a:off x="3707904" y="4149080"/>
            <a:ext cx="144016" cy="648072"/>
          </a:xfrm>
          <a:prstGeom prst="ben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59" name="CaixaDeTexto 758"/>
          <p:cNvSpPr txBox="1"/>
          <p:nvPr/>
        </p:nvSpPr>
        <p:spPr>
          <a:xfrm>
            <a:off x="4572000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</a:rPr>
              <a:t>Ca</a:t>
            </a:r>
            <a:r>
              <a:rPr lang="pt-PT" baseline="30000" dirty="0">
                <a:solidFill>
                  <a:srgbClr val="00B050"/>
                </a:solidFill>
              </a:rPr>
              <a:t>2+</a:t>
            </a:r>
          </a:p>
        </p:txBody>
      </p:sp>
      <p:sp>
        <p:nvSpPr>
          <p:cNvPr id="760" name="Forma livre 759"/>
          <p:cNvSpPr/>
          <p:nvPr/>
        </p:nvSpPr>
        <p:spPr>
          <a:xfrm>
            <a:off x="4932040" y="4653136"/>
            <a:ext cx="907199" cy="661768"/>
          </a:xfrm>
          <a:custGeom>
            <a:avLst/>
            <a:gdLst>
              <a:gd name="connsiteX0" fmla="*/ 319370 w 907199"/>
              <a:gd name="connsiteY0" fmla="*/ 124691 h 661768"/>
              <a:gd name="connsiteX1" fmla="*/ 319370 w 907199"/>
              <a:gd name="connsiteY1" fmla="*/ 124691 h 661768"/>
              <a:gd name="connsiteX2" fmla="*/ 248118 w 907199"/>
              <a:gd name="connsiteY2" fmla="*/ 89065 h 661768"/>
              <a:gd name="connsiteX3" fmla="*/ 188742 w 907199"/>
              <a:gd name="connsiteY3" fmla="*/ 71252 h 661768"/>
              <a:gd name="connsiteX4" fmla="*/ 153116 w 907199"/>
              <a:gd name="connsiteY4" fmla="*/ 65314 h 661768"/>
              <a:gd name="connsiteX5" fmla="*/ 40300 w 907199"/>
              <a:gd name="connsiteY5" fmla="*/ 83127 h 661768"/>
              <a:gd name="connsiteX6" fmla="*/ 34362 w 907199"/>
              <a:gd name="connsiteY6" fmla="*/ 100940 h 661768"/>
              <a:gd name="connsiteX7" fmla="*/ 40300 w 907199"/>
              <a:gd name="connsiteY7" fmla="*/ 148441 h 661768"/>
              <a:gd name="connsiteX8" fmla="*/ 81864 w 907199"/>
              <a:gd name="connsiteY8" fmla="*/ 172192 h 661768"/>
              <a:gd name="connsiteX9" fmla="*/ 111552 w 907199"/>
              <a:gd name="connsiteY9" fmla="*/ 184067 h 661768"/>
              <a:gd name="connsiteX10" fmla="*/ 129365 w 907199"/>
              <a:gd name="connsiteY10" fmla="*/ 195943 h 661768"/>
              <a:gd name="connsiteX11" fmla="*/ 182804 w 907199"/>
              <a:gd name="connsiteY11" fmla="*/ 219693 h 661768"/>
              <a:gd name="connsiteX12" fmla="*/ 188742 w 907199"/>
              <a:gd name="connsiteY12" fmla="*/ 237506 h 661768"/>
              <a:gd name="connsiteX13" fmla="*/ 182804 w 907199"/>
              <a:gd name="connsiteY13" fmla="*/ 267194 h 661768"/>
              <a:gd name="connsiteX14" fmla="*/ 141240 w 907199"/>
              <a:gd name="connsiteY14" fmla="*/ 302820 h 661768"/>
              <a:gd name="connsiteX15" fmla="*/ 123427 w 907199"/>
              <a:gd name="connsiteY15" fmla="*/ 308758 h 661768"/>
              <a:gd name="connsiteX16" fmla="*/ 99677 w 907199"/>
              <a:gd name="connsiteY16" fmla="*/ 320633 h 661768"/>
              <a:gd name="connsiteX17" fmla="*/ 81864 w 907199"/>
              <a:gd name="connsiteY17" fmla="*/ 326571 h 661768"/>
              <a:gd name="connsiteX18" fmla="*/ 34362 w 907199"/>
              <a:gd name="connsiteY18" fmla="*/ 362197 h 661768"/>
              <a:gd name="connsiteX19" fmla="*/ 16549 w 907199"/>
              <a:gd name="connsiteY19" fmla="*/ 374072 h 661768"/>
              <a:gd name="connsiteX20" fmla="*/ 10612 w 907199"/>
              <a:gd name="connsiteY20" fmla="*/ 391885 h 661768"/>
              <a:gd name="connsiteX21" fmla="*/ 10612 w 907199"/>
              <a:gd name="connsiteY21" fmla="*/ 463137 h 661768"/>
              <a:gd name="connsiteX22" fmla="*/ 28425 w 907199"/>
              <a:gd name="connsiteY22" fmla="*/ 480950 h 661768"/>
              <a:gd name="connsiteX23" fmla="*/ 40300 w 907199"/>
              <a:gd name="connsiteY23" fmla="*/ 498763 h 661768"/>
              <a:gd name="connsiteX24" fmla="*/ 99677 w 907199"/>
              <a:gd name="connsiteY24" fmla="*/ 546265 h 661768"/>
              <a:gd name="connsiteX25" fmla="*/ 117490 w 907199"/>
              <a:gd name="connsiteY25" fmla="*/ 552202 h 661768"/>
              <a:gd name="connsiteX26" fmla="*/ 141240 w 907199"/>
              <a:gd name="connsiteY26" fmla="*/ 564078 h 661768"/>
              <a:gd name="connsiteX27" fmla="*/ 159053 w 907199"/>
              <a:gd name="connsiteY27" fmla="*/ 570015 h 661768"/>
              <a:gd name="connsiteX28" fmla="*/ 188742 w 907199"/>
              <a:gd name="connsiteY28" fmla="*/ 587828 h 661768"/>
              <a:gd name="connsiteX29" fmla="*/ 259993 w 907199"/>
              <a:gd name="connsiteY29" fmla="*/ 605641 h 661768"/>
              <a:gd name="connsiteX30" fmla="*/ 283744 w 907199"/>
              <a:gd name="connsiteY30" fmla="*/ 611579 h 661768"/>
              <a:gd name="connsiteX31" fmla="*/ 301557 w 907199"/>
              <a:gd name="connsiteY31" fmla="*/ 617517 h 661768"/>
              <a:gd name="connsiteX32" fmla="*/ 354996 w 907199"/>
              <a:gd name="connsiteY32" fmla="*/ 629392 h 661768"/>
              <a:gd name="connsiteX33" fmla="*/ 372809 w 907199"/>
              <a:gd name="connsiteY33" fmla="*/ 635330 h 661768"/>
              <a:gd name="connsiteX34" fmla="*/ 408435 w 907199"/>
              <a:gd name="connsiteY34" fmla="*/ 641267 h 661768"/>
              <a:gd name="connsiteX35" fmla="*/ 432186 w 907199"/>
              <a:gd name="connsiteY35" fmla="*/ 647205 h 661768"/>
              <a:gd name="connsiteX36" fmla="*/ 491562 w 907199"/>
              <a:gd name="connsiteY36" fmla="*/ 659080 h 661768"/>
              <a:gd name="connsiteX37" fmla="*/ 598440 w 907199"/>
              <a:gd name="connsiteY37" fmla="*/ 653143 h 661768"/>
              <a:gd name="connsiteX38" fmla="*/ 622191 w 907199"/>
              <a:gd name="connsiteY38" fmla="*/ 647205 h 661768"/>
              <a:gd name="connsiteX39" fmla="*/ 657817 w 907199"/>
              <a:gd name="connsiteY39" fmla="*/ 635330 h 661768"/>
              <a:gd name="connsiteX40" fmla="*/ 764695 w 907199"/>
              <a:gd name="connsiteY40" fmla="*/ 629392 h 661768"/>
              <a:gd name="connsiteX41" fmla="*/ 812196 w 907199"/>
              <a:gd name="connsiteY41" fmla="*/ 605641 h 661768"/>
              <a:gd name="connsiteX42" fmla="*/ 835947 w 907199"/>
              <a:gd name="connsiteY42" fmla="*/ 570015 h 661768"/>
              <a:gd name="connsiteX43" fmla="*/ 865635 w 907199"/>
              <a:gd name="connsiteY43" fmla="*/ 510639 h 661768"/>
              <a:gd name="connsiteX44" fmla="*/ 865635 w 907199"/>
              <a:gd name="connsiteY44" fmla="*/ 510639 h 661768"/>
              <a:gd name="connsiteX45" fmla="*/ 871573 w 907199"/>
              <a:gd name="connsiteY45" fmla="*/ 492826 h 661768"/>
              <a:gd name="connsiteX46" fmla="*/ 883448 w 907199"/>
              <a:gd name="connsiteY46" fmla="*/ 445324 h 661768"/>
              <a:gd name="connsiteX47" fmla="*/ 895323 w 907199"/>
              <a:gd name="connsiteY47" fmla="*/ 421574 h 661768"/>
              <a:gd name="connsiteX48" fmla="*/ 901261 w 907199"/>
              <a:gd name="connsiteY48" fmla="*/ 385948 h 661768"/>
              <a:gd name="connsiteX49" fmla="*/ 907199 w 907199"/>
              <a:gd name="connsiteY49" fmla="*/ 368135 h 661768"/>
              <a:gd name="connsiteX50" fmla="*/ 901261 w 907199"/>
              <a:gd name="connsiteY50" fmla="*/ 261257 h 661768"/>
              <a:gd name="connsiteX51" fmla="*/ 889386 w 907199"/>
              <a:gd name="connsiteY51" fmla="*/ 184067 h 661768"/>
              <a:gd name="connsiteX52" fmla="*/ 877510 w 907199"/>
              <a:gd name="connsiteY52" fmla="*/ 100940 h 661768"/>
              <a:gd name="connsiteX53" fmla="*/ 830009 w 907199"/>
              <a:gd name="connsiteY53" fmla="*/ 41563 h 661768"/>
              <a:gd name="connsiteX54" fmla="*/ 812196 w 907199"/>
              <a:gd name="connsiteY54" fmla="*/ 29688 h 661768"/>
              <a:gd name="connsiteX55" fmla="*/ 776570 w 907199"/>
              <a:gd name="connsiteY55" fmla="*/ 17813 h 661768"/>
              <a:gd name="connsiteX56" fmla="*/ 758757 w 907199"/>
              <a:gd name="connsiteY56" fmla="*/ 11875 h 661768"/>
              <a:gd name="connsiteX57" fmla="*/ 634066 w 907199"/>
              <a:gd name="connsiteY57" fmla="*/ 0 h 661768"/>
              <a:gd name="connsiteX58" fmla="*/ 521251 w 907199"/>
              <a:gd name="connsiteY58" fmla="*/ 5937 h 661768"/>
              <a:gd name="connsiteX59" fmla="*/ 479687 w 907199"/>
              <a:gd name="connsiteY59" fmla="*/ 23750 h 661768"/>
              <a:gd name="connsiteX60" fmla="*/ 444061 w 907199"/>
              <a:gd name="connsiteY60" fmla="*/ 35626 h 661768"/>
              <a:gd name="connsiteX61" fmla="*/ 408435 w 907199"/>
              <a:gd name="connsiteY61" fmla="*/ 59376 h 661768"/>
              <a:gd name="connsiteX62" fmla="*/ 396560 w 907199"/>
              <a:gd name="connsiteY62" fmla="*/ 71252 h 661768"/>
              <a:gd name="connsiteX63" fmla="*/ 378747 w 907199"/>
              <a:gd name="connsiteY63" fmla="*/ 77189 h 661768"/>
              <a:gd name="connsiteX64" fmla="*/ 360934 w 907199"/>
              <a:gd name="connsiteY64" fmla="*/ 89065 h 661768"/>
              <a:gd name="connsiteX65" fmla="*/ 259993 w 907199"/>
              <a:gd name="connsiteY65" fmla="*/ 100940 h 661768"/>
              <a:gd name="connsiteX66" fmla="*/ 319370 w 907199"/>
              <a:gd name="connsiteY66" fmla="*/ 124691 h 66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07199" h="661768">
                <a:moveTo>
                  <a:pt x="319370" y="124691"/>
                </a:moveTo>
                <a:lnTo>
                  <a:pt x="319370" y="124691"/>
                </a:lnTo>
                <a:cubicBezTo>
                  <a:pt x="295619" y="112816"/>
                  <a:pt x="274156" y="94273"/>
                  <a:pt x="248118" y="89065"/>
                </a:cubicBezTo>
                <a:cubicBezTo>
                  <a:pt x="143252" y="68090"/>
                  <a:pt x="296159" y="100548"/>
                  <a:pt x="188742" y="71252"/>
                </a:cubicBezTo>
                <a:cubicBezTo>
                  <a:pt x="177127" y="68084"/>
                  <a:pt x="164991" y="67293"/>
                  <a:pt x="153116" y="65314"/>
                </a:cubicBezTo>
                <a:cubicBezTo>
                  <a:pt x="147561" y="65661"/>
                  <a:pt x="62795" y="55010"/>
                  <a:pt x="40300" y="83127"/>
                </a:cubicBezTo>
                <a:cubicBezTo>
                  <a:pt x="36390" y="88014"/>
                  <a:pt x="36341" y="95002"/>
                  <a:pt x="34362" y="100940"/>
                </a:cubicBezTo>
                <a:cubicBezTo>
                  <a:pt x="36341" y="116774"/>
                  <a:pt x="34374" y="133625"/>
                  <a:pt x="40300" y="148441"/>
                </a:cubicBezTo>
                <a:cubicBezTo>
                  <a:pt x="42366" y="153606"/>
                  <a:pt x="80396" y="171540"/>
                  <a:pt x="81864" y="172192"/>
                </a:cubicBezTo>
                <a:cubicBezTo>
                  <a:pt x="91604" y="176521"/>
                  <a:pt x="102019" y="179300"/>
                  <a:pt x="111552" y="184067"/>
                </a:cubicBezTo>
                <a:cubicBezTo>
                  <a:pt x="117935" y="187259"/>
                  <a:pt x="122844" y="193045"/>
                  <a:pt x="129365" y="195943"/>
                </a:cubicBezTo>
                <a:cubicBezTo>
                  <a:pt x="192964" y="224210"/>
                  <a:pt x="142488" y="192816"/>
                  <a:pt x="182804" y="219693"/>
                </a:cubicBezTo>
                <a:cubicBezTo>
                  <a:pt x="184783" y="225631"/>
                  <a:pt x="188742" y="231247"/>
                  <a:pt x="188742" y="237506"/>
                </a:cubicBezTo>
                <a:cubicBezTo>
                  <a:pt x="188742" y="247598"/>
                  <a:pt x="187705" y="258372"/>
                  <a:pt x="182804" y="267194"/>
                </a:cubicBezTo>
                <a:cubicBezTo>
                  <a:pt x="177184" y="277309"/>
                  <a:pt x="153597" y="296642"/>
                  <a:pt x="141240" y="302820"/>
                </a:cubicBezTo>
                <a:cubicBezTo>
                  <a:pt x="135642" y="305619"/>
                  <a:pt x="129180" y="306292"/>
                  <a:pt x="123427" y="308758"/>
                </a:cubicBezTo>
                <a:cubicBezTo>
                  <a:pt x="115292" y="312245"/>
                  <a:pt x="107812" y="317146"/>
                  <a:pt x="99677" y="320633"/>
                </a:cubicBezTo>
                <a:cubicBezTo>
                  <a:pt x="93924" y="323099"/>
                  <a:pt x="87335" y="323531"/>
                  <a:pt x="81864" y="326571"/>
                </a:cubicBezTo>
                <a:cubicBezTo>
                  <a:pt x="14069" y="364236"/>
                  <a:pt x="67121" y="335991"/>
                  <a:pt x="34362" y="362197"/>
                </a:cubicBezTo>
                <a:cubicBezTo>
                  <a:pt x="28790" y="366655"/>
                  <a:pt x="22487" y="370114"/>
                  <a:pt x="16549" y="374072"/>
                </a:cubicBezTo>
                <a:cubicBezTo>
                  <a:pt x="14570" y="380010"/>
                  <a:pt x="12130" y="385813"/>
                  <a:pt x="10612" y="391885"/>
                </a:cubicBezTo>
                <a:cubicBezTo>
                  <a:pt x="4271" y="417251"/>
                  <a:pt x="0" y="436607"/>
                  <a:pt x="10612" y="463137"/>
                </a:cubicBezTo>
                <a:cubicBezTo>
                  <a:pt x="13731" y="470934"/>
                  <a:pt x="23049" y="474499"/>
                  <a:pt x="28425" y="480950"/>
                </a:cubicBezTo>
                <a:cubicBezTo>
                  <a:pt x="32993" y="486432"/>
                  <a:pt x="35656" y="493345"/>
                  <a:pt x="40300" y="498763"/>
                </a:cubicBezTo>
                <a:cubicBezTo>
                  <a:pt x="53271" y="513896"/>
                  <a:pt x="81342" y="540154"/>
                  <a:pt x="99677" y="546265"/>
                </a:cubicBezTo>
                <a:cubicBezTo>
                  <a:pt x="105615" y="548244"/>
                  <a:pt x="111737" y="549737"/>
                  <a:pt x="117490" y="552202"/>
                </a:cubicBezTo>
                <a:cubicBezTo>
                  <a:pt x="125626" y="555689"/>
                  <a:pt x="133104" y="560591"/>
                  <a:pt x="141240" y="564078"/>
                </a:cubicBezTo>
                <a:cubicBezTo>
                  <a:pt x="146993" y="566543"/>
                  <a:pt x="153455" y="567216"/>
                  <a:pt x="159053" y="570015"/>
                </a:cubicBezTo>
                <a:cubicBezTo>
                  <a:pt x="169376" y="575176"/>
                  <a:pt x="177859" y="583987"/>
                  <a:pt x="188742" y="587828"/>
                </a:cubicBezTo>
                <a:cubicBezTo>
                  <a:pt x="211828" y="595976"/>
                  <a:pt x="236243" y="599703"/>
                  <a:pt x="259993" y="605641"/>
                </a:cubicBezTo>
                <a:cubicBezTo>
                  <a:pt x="267910" y="607620"/>
                  <a:pt x="276002" y="608998"/>
                  <a:pt x="283744" y="611579"/>
                </a:cubicBezTo>
                <a:cubicBezTo>
                  <a:pt x="289682" y="613558"/>
                  <a:pt x="295485" y="615999"/>
                  <a:pt x="301557" y="617517"/>
                </a:cubicBezTo>
                <a:cubicBezTo>
                  <a:pt x="350540" y="629763"/>
                  <a:pt x="312323" y="617199"/>
                  <a:pt x="354996" y="629392"/>
                </a:cubicBezTo>
                <a:cubicBezTo>
                  <a:pt x="361014" y="631112"/>
                  <a:pt x="366699" y="633972"/>
                  <a:pt x="372809" y="635330"/>
                </a:cubicBezTo>
                <a:cubicBezTo>
                  <a:pt x="384561" y="637942"/>
                  <a:pt x="396630" y="638906"/>
                  <a:pt x="408435" y="641267"/>
                </a:cubicBezTo>
                <a:cubicBezTo>
                  <a:pt x="416437" y="642867"/>
                  <a:pt x="424184" y="645604"/>
                  <a:pt x="432186" y="647205"/>
                </a:cubicBezTo>
                <a:cubicBezTo>
                  <a:pt x="504997" y="661768"/>
                  <a:pt x="436384" y="645287"/>
                  <a:pt x="491562" y="659080"/>
                </a:cubicBezTo>
                <a:cubicBezTo>
                  <a:pt x="527188" y="657101"/>
                  <a:pt x="562906" y="656373"/>
                  <a:pt x="598440" y="653143"/>
                </a:cubicBezTo>
                <a:cubicBezTo>
                  <a:pt x="606567" y="652404"/>
                  <a:pt x="614374" y="649550"/>
                  <a:pt x="622191" y="647205"/>
                </a:cubicBezTo>
                <a:cubicBezTo>
                  <a:pt x="634181" y="643608"/>
                  <a:pt x="645319" y="636024"/>
                  <a:pt x="657817" y="635330"/>
                </a:cubicBezTo>
                <a:lnTo>
                  <a:pt x="764695" y="629392"/>
                </a:lnTo>
                <a:cubicBezTo>
                  <a:pt x="790187" y="620895"/>
                  <a:pt x="798377" y="624066"/>
                  <a:pt x="812196" y="605641"/>
                </a:cubicBezTo>
                <a:cubicBezTo>
                  <a:pt x="820759" y="594223"/>
                  <a:pt x="835947" y="570015"/>
                  <a:pt x="835947" y="570015"/>
                </a:cubicBezTo>
                <a:cubicBezTo>
                  <a:pt x="845345" y="532419"/>
                  <a:pt x="837357" y="553055"/>
                  <a:pt x="865635" y="510639"/>
                </a:cubicBezTo>
                <a:lnTo>
                  <a:pt x="865635" y="510639"/>
                </a:lnTo>
                <a:cubicBezTo>
                  <a:pt x="867614" y="504701"/>
                  <a:pt x="869926" y="498864"/>
                  <a:pt x="871573" y="492826"/>
                </a:cubicBezTo>
                <a:cubicBezTo>
                  <a:pt x="875867" y="477080"/>
                  <a:pt x="876149" y="459922"/>
                  <a:pt x="883448" y="445324"/>
                </a:cubicBezTo>
                <a:lnTo>
                  <a:pt x="895323" y="421574"/>
                </a:lnTo>
                <a:cubicBezTo>
                  <a:pt x="897302" y="409699"/>
                  <a:pt x="898649" y="397700"/>
                  <a:pt x="901261" y="385948"/>
                </a:cubicBezTo>
                <a:cubicBezTo>
                  <a:pt x="902619" y="379838"/>
                  <a:pt x="907199" y="374394"/>
                  <a:pt x="907199" y="368135"/>
                </a:cubicBezTo>
                <a:cubicBezTo>
                  <a:pt x="907199" y="332454"/>
                  <a:pt x="903803" y="296847"/>
                  <a:pt x="901261" y="261257"/>
                </a:cubicBezTo>
                <a:cubicBezTo>
                  <a:pt x="897086" y="202811"/>
                  <a:pt x="900862" y="218498"/>
                  <a:pt x="889386" y="184067"/>
                </a:cubicBezTo>
                <a:cubicBezTo>
                  <a:pt x="888736" y="176915"/>
                  <a:pt x="888685" y="121056"/>
                  <a:pt x="877510" y="100940"/>
                </a:cubicBezTo>
                <a:cubicBezTo>
                  <a:pt x="868168" y="84124"/>
                  <a:pt x="847677" y="53341"/>
                  <a:pt x="830009" y="41563"/>
                </a:cubicBezTo>
                <a:cubicBezTo>
                  <a:pt x="824071" y="37605"/>
                  <a:pt x="818717" y="32586"/>
                  <a:pt x="812196" y="29688"/>
                </a:cubicBezTo>
                <a:cubicBezTo>
                  <a:pt x="800757" y="24604"/>
                  <a:pt x="788445" y="21771"/>
                  <a:pt x="776570" y="17813"/>
                </a:cubicBezTo>
                <a:cubicBezTo>
                  <a:pt x="770632" y="15834"/>
                  <a:pt x="764953" y="12760"/>
                  <a:pt x="758757" y="11875"/>
                </a:cubicBezTo>
                <a:cubicBezTo>
                  <a:pt x="689693" y="2008"/>
                  <a:pt x="731153" y="6934"/>
                  <a:pt x="634066" y="0"/>
                </a:cubicBezTo>
                <a:cubicBezTo>
                  <a:pt x="596461" y="1979"/>
                  <a:pt x="558753" y="2528"/>
                  <a:pt x="521251" y="5937"/>
                </a:cubicBezTo>
                <a:cubicBezTo>
                  <a:pt x="508887" y="7061"/>
                  <a:pt x="489455" y="19843"/>
                  <a:pt x="479687" y="23750"/>
                </a:cubicBezTo>
                <a:cubicBezTo>
                  <a:pt x="468065" y="28399"/>
                  <a:pt x="454477" y="28683"/>
                  <a:pt x="444061" y="35626"/>
                </a:cubicBezTo>
                <a:cubicBezTo>
                  <a:pt x="432186" y="43543"/>
                  <a:pt x="418527" y="49284"/>
                  <a:pt x="408435" y="59376"/>
                </a:cubicBezTo>
                <a:cubicBezTo>
                  <a:pt x="404477" y="63335"/>
                  <a:pt x="401360" y="68372"/>
                  <a:pt x="396560" y="71252"/>
                </a:cubicBezTo>
                <a:cubicBezTo>
                  <a:pt x="391193" y="74472"/>
                  <a:pt x="384685" y="75210"/>
                  <a:pt x="378747" y="77189"/>
                </a:cubicBezTo>
                <a:cubicBezTo>
                  <a:pt x="372809" y="81148"/>
                  <a:pt x="367455" y="86167"/>
                  <a:pt x="360934" y="89065"/>
                </a:cubicBezTo>
                <a:cubicBezTo>
                  <a:pt x="318725" y="107825"/>
                  <a:pt x="313351" y="100940"/>
                  <a:pt x="259993" y="100940"/>
                </a:cubicBezTo>
                <a:lnTo>
                  <a:pt x="319370" y="124691"/>
                </a:ln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61" name="Fluxograma: ordenar 760"/>
          <p:cNvSpPr/>
          <p:nvPr/>
        </p:nvSpPr>
        <p:spPr>
          <a:xfrm>
            <a:off x="5436096" y="4509120"/>
            <a:ext cx="45719" cy="28803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62" name="Fluxograma: ordenar 761"/>
          <p:cNvSpPr/>
          <p:nvPr/>
        </p:nvSpPr>
        <p:spPr>
          <a:xfrm>
            <a:off x="5580112" y="4509120"/>
            <a:ext cx="45719" cy="28803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63" name="Seta em curva 762"/>
          <p:cNvSpPr/>
          <p:nvPr/>
        </p:nvSpPr>
        <p:spPr>
          <a:xfrm>
            <a:off x="5508104" y="4293096"/>
            <a:ext cx="144016" cy="648072"/>
          </a:xfrm>
          <a:prstGeom prst="ben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64" name="CaixaDeTexto 763"/>
          <p:cNvSpPr txBox="1"/>
          <p:nvPr/>
        </p:nvSpPr>
        <p:spPr>
          <a:xfrm>
            <a:off x="5940152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</a:rPr>
              <a:t>Ca</a:t>
            </a:r>
            <a:r>
              <a:rPr lang="pt-PT" baseline="30000" dirty="0">
                <a:solidFill>
                  <a:srgbClr val="00B050"/>
                </a:solidFill>
              </a:rPr>
              <a:t>2+</a:t>
            </a:r>
          </a:p>
        </p:txBody>
      </p:sp>
      <p:grpSp>
        <p:nvGrpSpPr>
          <p:cNvPr id="767" name="Grupo 766"/>
          <p:cNvGrpSpPr/>
          <p:nvPr/>
        </p:nvGrpSpPr>
        <p:grpSpPr>
          <a:xfrm>
            <a:off x="6084168" y="4869160"/>
            <a:ext cx="1512168" cy="1224136"/>
            <a:chOff x="6084168" y="4869160"/>
            <a:chExt cx="1512168" cy="1224136"/>
          </a:xfrm>
        </p:grpSpPr>
        <p:sp>
          <p:nvSpPr>
            <p:cNvPr id="765" name="Explosão 2 764"/>
            <p:cNvSpPr/>
            <p:nvPr/>
          </p:nvSpPr>
          <p:spPr>
            <a:xfrm>
              <a:off x="6084168" y="4869160"/>
              <a:ext cx="1512168" cy="1224136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66" name="CaixaDeTexto 765"/>
            <p:cNvSpPr txBox="1"/>
            <p:nvPr/>
          </p:nvSpPr>
          <p:spPr>
            <a:xfrm>
              <a:off x="6372200" y="5157192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/>
                <a:t>CaMKII</a:t>
              </a:r>
              <a:endParaRPr lang="pt-PT" dirty="0"/>
            </a:p>
            <a:p>
              <a:r>
                <a:rPr lang="pt-PT" dirty="0"/>
                <a:t>PKC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0052 0.00092 0.00122 0.00185 0.00156 0.00324 C 0.00208 0.00417 0.00191 0.00579 0.00226 0.00671 C 0.00365 0.01018 0.00816 0.01458 0.01059 0.01643 C 0.01285 0.02199 0.01701 0.025 0.02031 0.02963 C 0.0217 0.03773 0.02465 0.04444 0.02587 0.05231 C 0.02656 0.05648 0.0283 0.06458 0.0283 0.06481 C 0.02934 0.08356 0.0316 0.10162 0.0316 0.12083 " pathEditMode="relative" rAng="0" ptsTypes="fffffffA">
                                      <p:cBhvr>
                                        <p:cTn id="37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0324 0.00138 0.00555 0.0026 0.00856 C 0.00347 0.01551 0.00607 0.0206 0.00833 0.02662 C 0.00885 0.0375 0.00902 0.04398 0.01163 0.05347 C 0.0125 0.05671 0.01493 0.06319 0.01493 0.06319 C 0.01562 0.06666 0.01545 0.06481 0.01545 0.06828 " pathEditMode="relative" ptsTypes="fffffA">
                                      <p:cBhvr>
                                        <p:cTn id="50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0324 0.00138 0.00555 0.0026 0.00856 C 0.00347 0.01551 0.00607 0.0206 0.00833 0.02662 C 0.00885 0.0375 0.00902 0.04398 0.01163 0.05347 C 0.0125 0.05671 0.01493 0.06319 0.01493 0.06319 C 0.01562 0.06666 0.01545 0.06481 0.01545 0.06828 " pathEditMode="relative" ptsTypes="fffffA">
                                      <p:cBhvr>
                                        <p:cTn id="63" dur="20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5185 C 0.01615 -0.05532 0.01736 -0.05972 0.01962 -0.06319 C 0.02083 -0.06921 0.02118 -0.07569 0.02361 -0.08125 C 0.02483 -0.08773 0.02309 -0.08078 0.02552 -0.08564 C 0.02674 -0.08819 0.02691 -0.09143 0.02743 -0.09444 C 0.02795 -0.09791 0.02934 -0.10463 0.02934 -0.10439 C 0.02986 -0.11157 0.03038 -0.11504 0.03142 -0.12129 C 0.03212 -0.13078 0.0342 -0.14236 0.03004 -0.15069 C 0.02865 -0.15926 0.025 -0.16458 0.0191 -0.16805 C 0.01667 -0.17106 0.01372 -0.17361 0.01059 -0.17476 C 0.00729 -0.17777 0.0033 -0.17963 -0.00052 -0.18101 C -0.00712 -0.18657 -0.01753 -0.18981 -0.02517 -0.19143 C -0.0309 -0.19444 -0.03698 -0.19722 -0.04323 -0.19814 C -0.05851 -0.20301 -0.07361 -0.20787 -0.08941 -0.20949 C -0.10312 -0.21273 -0.09462 -0.21134 -0.11545 -0.21203 C -0.12257 -0.21296 -0.12882 -0.21481 -0.13611 -0.21551 C -0.14062 -0.21666 -0.14549 -0.21736 -0.14983 -0.21898 C -0.15556 -0.22129 -0.16146 -0.22407 -0.16736 -0.225 C -0.16979 -0.22731 -0.16875 -0.22685 -0.17187 -0.22777 C -0.17378 -0.22847 -0.17778 -0.22939 -0.17778 -0.22916 C -0.17969 -0.2324 -0.18854 -0.23472 -0.19201 -0.23541 C -0.19427 -0.23703 -0.1967 -0.23865 -0.19913 -0.23981 C -0.20104 -0.24189 -0.20295 -0.24189 -0.20503 -0.24328 C -0.21024 -0.24676 -0.21337 -0.25254 -0.21927 -0.25463 C -0.22378 -0.25856 -0.2217 -0.25763 -0.22517 -0.25879 C -0.22656 -0.26088 -0.23038 -0.26412 -0.23038 -0.26388 C -0.23177 -0.26713 -0.23108 -0.26597 -0.23229 -0.26759 " pathEditMode="relative" rAng="0" ptsTypes="ffffffffffffffffffffffffffA">
                                      <p:cBhvr>
                                        <p:cTn id="71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/>
      <p:bldP spid="744" grpId="0" animBg="1"/>
      <p:bldP spid="746" grpId="0" animBg="1"/>
      <p:bldP spid="750" grpId="0" animBg="1"/>
      <p:bldP spid="758" grpId="0" animBg="1"/>
      <p:bldP spid="759" grpId="0"/>
      <p:bldP spid="759" grpId="1"/>
      <p:bldP spid="763" grpId="0" animBg="1"/>
      <p:bldP spid="764" grpId="0"/>
      <p:bldP spid="7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294063" y="4767263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09863" y="4767263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971675" y="4767263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601788" y="4767263"/>
            <a:ext cx="320675" cy="334962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963738" y="4900613"/>
            <a:ext cx="2081212" cy="31750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867275" y="4152900"/>
            <a:ext cx="0" cy="804863"/>
          </a:xfrm>
          <a:prstGeom prst="line">
            <a:avLst/>
          </a:prstGeom>
          <a:noFill/>
          <a:ln w="38100">
            <a:solidFill>
              <a:srgbClr val="6B6BF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1813" y="0"/>
            <a:ext cx="7788275" cy="838200"/>
          </a:xfrm>
        </p:spPr>
        <p:txBody>
          <a:bodyPr/>
          <a:lstStyle/>
          <a:p>
            <a:r>
              <a:rPr lang="pt-PT" sz="2800" dirty="0">
                <a:solidFill>
                  <a:srgbClr val="FFFF00"/>
                </a:solidFill>
              </a:rPr>
              <a:t>Diagrama de um sistema  experimental</a:t>
            </a:r>
            <a:endParaRPr lang="en-GB" sz="2800" dirty="0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1957388" y="4900613"/>
            <a:ext cx="1812925" cy="31750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3429000" y="4953000"/>
            <a:ext cx="1492250" cy="0"/>
          </a:xfrm>
          <a:prstGeom prst="line">
            <a:avLst/>
          </a:prstGeom>
          <a:noFill/>
          <a:ln w="38100">
            <a:solidFill>
              <a:srgbClr val="6B6BF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105400" y="4368800"/>
            <a:ext cx="42863" cy="1257300"/>
          </a:xfrm>
          <a:prstGeom prst="can">
            <a:avLst>
              <a:gd name="adj" fmla="val 349144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495800" y="3921125"/>
            <a:ext cx="42863" cy="1096963"/>
          </a:xfrm>
          <a:prstGeom prst="can">
            <a:avLst>
              <a:gd name="adj" fmla="val 304620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002088" y="4389438"/>
            <a:ext cx="42862" cy="1257300"/>
          </a:xfrm>
          <a:prstGeom prst="can">
            <a:avLst>
              <a:gd name="adj" fmla="val 349152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580063" y="3838575"/>
            <a:ext cx="41275" cy="1349375"/>
          </a:xfrm>
          <a:prstGeom prst="can">
            <a:avLst>
              <a:gd name="adj" fmla="val 38912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832350" y="4876800"/>
            <a:ext cx="49213" cy="338138"/>
          </a:xfrm>
          <a:prstGeom prst="can">
            <a:avLst>
              <a:gd name="adj" fmla="val 81783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10565816">
            <a:off x="4832350" y="4343400"/>
            <a:ext cx="79375" cy="161925"/>
          </a:xfrm>
          <a:custGeom>
            <a:avLst/>
            <a:gdLst>
              <a:gd name="T0" fmla="*/ 3446525 w 21600"/>
              <a:gd name="T1" fmla="*/ 34108814 h 21600"/>
              <a:gd name="T2" fmla="*/ 1969467 w 21600"/>
              <a:gd name="T3" fmla="*/ 68217269 h 21600"/>
              <a:gd name="T4" fmla="*/ 492368 w 21600"/>
              <a:gd name="T5" fmla="*/ 34108814 h 21600"/>
              <a:gd name="T6" fmla="*/ 196946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4022725" y="3819525"/>
            <a:ext cx="1598613" cy="588963"/>
          </a:xfrm>
          <a:prstGeom prst="cube">
            <a:avLst>
              <a:gd name="adj" fmla="val 90079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4776788" y="3706813"/>
            <a:ext cx="180975" cy="92075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700588" y="3505200"/>
            <a:ext cx="315912" cy="223838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4632325" y="1600200"/>
            <a:ext cx="433388" cy="1990725"/>
          </a:xfrm>
          <a:prstGeom prst="can">
            <a:avLst>
              <a:gd name="adj" fmla="val 39257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4538663" y="1295400"/>
            <a:ext cx="730250" cy="630238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5148263" y="1447800"/>
            <a:ext cx="3429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5403850" y="1219200"/>
            <a:ext cx="217488" cy="731838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5580063" y="1524000"/>
            <a:ext cx="153987" cy="223838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5635625" y="1219200"/>
            <a:ext cx="731838" cy="619125"/>
          </a:xfrm>
          <a:prstGeom prst="cube">
            <a:avLst>
              <a:gd name="adj" fmla="val 31556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5283200" y="1219200"/>
            <a:ext cx="47625" cy="298450"/>
          </a:xfrm>
          <a:prstGeom prst="can">
            <a:avLst>
              <a:gd name="adj" fmla="val 8149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4673600" y="3657600"/>
            <a:ext cx="271463" cy="42863"/>
          </a:xfrm>
          <a:custGeom>
            <a:avLst/>
            <a:gdLst>
              <a:gd name="T0" fmla="*/ 0 w 480"/>
              <a:gd name="T1" fmla="*/ 2147483647 h 67"/>
              <a:gd name="T2" fmla="*/ 2147483647 w 480"/>
              <a:gd name="T3" fmla="*/ 2147483647 h 67"/>
              <a:gd name="T4" fmla="*/ 2147483647 w 480"/>
              <a:gd name="T5" fmla="*/ 0 h 67"/>
              <a:gd name="T6" fmla="*/ 0 60000 65536"/>
              <a:gd name="T7" fmla="*/ 0 60000 65536"/>
              <a:gd name="T8" fmla="*/ 0 60000 65536"/>
              <a:gd name="T9" fmla="*/ 0 w 480"/>
              <a:gd name="T10" fmla="*/ 0 h 67"/>
              <a:gd name="T11" fmla="*/ 480 w 480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7">
                <a:moveTo>
                  <a:pt x="0" y="16"/>
                </a:moveTo>
                <a:cubicBezTo>
                  <a:pt x="120" y="41"/>
                  <a:pt x="240" y="67"/>
                  <a:pt x="320" y="64"/>
                </a:cubicBezTo>
                <a:cubicBezTo>
                  <a:pt x="400" y="61"/>
                  <a:pt x="453" y="11"/>
                  <a:pt x="48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4706938" y="3659188"/>
            <a:ext cx="90487" cy="69850"/>
          </a:xfrm>
          <a:custGeom>
            <a:avLst/>
            <a:gdLst>
              <a:gd name="T0" fmla="*/ 2147483647 w 160"/>
              <a:gd name="T1" fmla="*/ 2147483647 h 111"/>
              <a:gd name="T2" fmla="*/ 2147483647 w 160"/>
              <a:gd name="T3" fmla="*/ 2147483647 h 111"/>
              <a:gd name="T4" fmla="*/ 2147483647 w 160"/>
              <a:gd name="T5" fmla="*/ 2147483647 h 111"/>
              <a:gd name="T6" fmla="*/ 2147483647 w 160"/>
              <a:gd name="T7" fmla="*/ 2147483647 h 111"/>
              <a:gd name="T8" fmla="*/ 2147483647 w 160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11"/>
              <a:gd name="T17" fmla="*/ 160 w 16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11">
                <a:moveTo>
                  <a:pt x="32" y="27"/>
                </a:moveTo>
                <a:cubicBezTo>
                  <a:pt x="40" y="50"/>
                  <a:pt x="46" y="111"/>
                  <a:pt x="96" y="91"/>
                </a:cubicBezTo>
                <a:cubicBezTo>
                  <a:pt x="114" y="84"/>
                  <a:pt x="117" y="59"/>
                  <a:pt x="128" y="43"/>
                </a:cubicBezTo>
                <a:cubicBezTo>
                  <a:pt x="0" y="0"/>
                  <a:pt x="160" y="43"/>
                  <a:pt x="32" y="43"/>
                </a:cubicBezTo>
                <a:cubicBezTo>
                  <a:pt x="27" y="43"/>
                  <a:pt x="32" y="32"/>
                  <a:pt x="32" y="27"/>
                </a:cubicBezTo>
                <a:close/>
              </a:path>
            </a:pathLst>
          </a:custGeom>
          <a:solidFill>
            <a:srgbClr val="33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4706938" y="3921125"/>
            <a:ext cx="290512" cy="193675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4776788" y="3940175"/>
            <a:ext cx="161925" cy="88900"/>
          </a:xfrm>
          <a:prstGeom prst="ca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5" name="Freeform 31"/>
          <p:cNvSpPr>
            <a:spLocks noChangeAspect="1"/>
          </p:cNvSpPr>
          <p:nvPr/>
        </p:nvSpPr>
        <p:spPr bwMode="auto">
          <a:xfrm>
            <a:off x="5222875" y="4002088"/>
            <a:ext cx="217488" cy="233362"/>
          </a:xfrm>
          <a:custGeom>
            <a:avLst/>
            <a:gdLst>
              <a:gd name="T0" fmla="*/ 0 w 385"/>
              <a:gd name="T1" fmla="*/ 2147483647 h 368"/>
              <a:gd name="T2" fmla="*/ 2147483647 w 385"/>
              <a:gd name="T3" fmla="*/ 2147483647 h 368"/>
              <a:gd name="T4" fmla="*/ 2147483647 w 385"/>
              <a:gd name="T5" fmla="*/ 2147483647 h 368"/>
              <a:gd name="T6" fmla="*/ 2147483647 w 385"/>
              <a:gd name="T7" fmla="*/ 2147483647 h 368"/>
              <a:gd name="T8" fmla="*/ 2147483647 w 385"/>
              <a:gd name="T9" fmla="*/ 2147483647 h 368"/>
              <a:gd name="T10" fmla="*/ 2147483647 w 385"/>
              <a:gd name="T11" fmla="*/ 0 h 368"/>
              <a:gd name="T12" fmla="*/ 0 w 385"/>
              <a:gd name="T13" fmla="*/ 2147483647 h 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368"/>
              <a:gd name="T23" fmla="*/ 385 w 385"/>
              <a:gd name="T24" fmla="*/ 368 h 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368">
                <a:moveTo>
                  <a:pt x="0" y="214"/>
                </a:moveTo>
                <a:lnTo>
                  <a:pt x="143" y="228"/>
                </a:lnTo>
                <a:lnTo>
                  <a:pt x="128" y="368"/>
                </a:lnTo>
                <a:lnTo>
                  <a:pt x="336" y="128"/>
                </a:lnTo>
                <a:lnTo>
                  <a:pt x="385" y="57"/>
                </a:lnTo>
                <a:lnTo>
                  <a:pt x="242" y="0"/>
                </a:lnTo>
                <a:lnTo>
                  <a:pt x="0" y="214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5307013" y="3771900"/>
            <a:ext cx="47625" cy="334963"/>
          </a:xfrm>
          <a:prstGeom prst="can">
            <a:avLst>
              <a:gd name="adj" fmla="val 175834"/>
            </a:avLst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 rot="-1099145">
            <a:off x="5065713" y="3771900"/>
            <a:ext cx="312737" cy="138113"/>
          </a:xfrm>
          <a:prstGeom prst="cube">
            <a:avLst>
              <a:gd name="adj" fmla="val 38681"/>
            </a:avLst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4867275" y="3879850"/>
            <a:ext cx="244475" cy="80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59" name="Freeform 35"/>
          <p:cNvSpPr>
            <a:spLocks noChangeAspect="1"/>
          </p:cNvSpPr>
          <p:nvPr/>
        </p:nvSpPr>
        <p:spPr bwMode="auto">
          <a:xfrm>
            <a:off x="4183063" y="3968750"/>
            <a:ext cx="217487" cy="212725"/>
          </a:xfrm>
          <a:custGeom>
            <a:avLst/>
            <a:gdLst>
              <a:gd name="T0" fmla="*/ 0 w 385"/>
              <a:gd name="T1" fmla="*/ 2147483647 h 336"/>
              <a:gd name="T2" fmla="*/ 2147483647 w 385"/>
              <a:gd name="T3" fmla="*/ 2147483647 h 336"/>
              <a:gd name="T4" fmla="*/ 2147483647 w 385"/>
              <a:gd name="T5" fmla="*/ 2147483647 h 336"/>
              <a:gd name="T6" fmla="*/ 2147483647 w 385"/>
              <a:gd name="T7" fmla="*/ 2147483647 h 336"/>
              <a:gd name="T8" fmla="*/ 2147483647 w 385"/>
              <a:gd name="T9" fmla="*/ 2147483647 h 336"/>
              <a:gd name="T10" fmla="*/ 2147483647 w 385"/>
              <a:gd name="T11" fmla="*/ 0 h 336"/>
              <a:gd name="T12" fmla="*/ 0 w 385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336"/>
              <a:gd name="T23" fmla="*/ 385 w 385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336">
                <a:moveTo>
                  <a:pt x="0" y="336"/>
                </a:moveTo>
                <a:lnTo>
                  <a:pt x="80" y="272"/>
                </a:lnTo>
                <a:lnTo>
                  <a:pt x="128" y="336"/>
                </a:lnTo>
                <a:lnTo>
                  <a:pt x="336" y="96"/>
                </a:lnTo>
                <a:lnTo>
                  <a:pt x="385" y="25"/>
                </a:lnTo>
                <a:lnTo>
                  <a:pt x="288" y="0"/>
                </a:lnTo>
                <a:lnTo>
                  <a:pt x="0" y="336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4267200" y="3771900"/>
            <a:ext cx="47625" cy="334963"/>
          </a:xfrm>
          <a:prstGeom prst="can">
            <a:avLst>
              <a:gd name="adj" fmla="val 175834"/>
            </a:avLst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 rot="1412030">
            <a:off x="4267200" y="3783013"/>
            <a:ext cx="312738" cy="138112"/>
          </a:xfrm>
          <a:prstGeom prst="cube">
            <a:avLst>
              <a:gd name="adj" fmla="val 38681"/>
            </a:avLst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rot="2611556" flipH="1">
            <a:off x="4540250" y="3840163"/>
            <a:ext cx="260350" cy="1508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 rot="2098601">
            <a:off x="4848225" y="4746625"/>
            <a:ext cx="79375" cy="355600"/>
          </a:xfrm>
          <a:prstGeom prst="flowChartMagneticDrum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V="1">
            <a:off x="4876800" y="2514600"/>
            <a:ext cx="0" cy="2417763"/>
          </a:xfrm>
          <a:prstGeom prst="line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3352800" y="4953000"/>
            <a:ext cx="1535113" cy="0"/>
          </a:xfrm>
          <a:prstGeom prst="line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6" name="AutoShape 43"/>
          <p:cNvSpPr>
            <a:spLocks noChangeArrowheads="1"/>
          </p:cNvSpPr>
          <p:nvPr/>
        </p:nvSpPr>
        <p:spPr bwMode="auto">
          <a:xfrm>
            <a:off x="3086100" y="5029200"/>
            <a:ext cx="68263" cy="496888"/>
          </a:xfrm>
          <a:prstGeom prst="can">
            <a:avLst>
              <a:gd name="adj" fmla="val 9466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7" name="AutoShape 44"/>
          <p:cNvSpPr>
            <a:spLocks noChangeArrowheads="1"/>
          </p:cNvSpPr>
          <p:nvPr/>
        </p:nvSpPr>
        <p:spPr bwMode="auto">
          <a:xfrm>
            <a:off x="3054350" y="4746625"/>
            <a:ext cx="128588" cy="339725"/>
          </a:xfrm>
          <a:prstGeom prst="cube">
            <a:avLst>
              <a:gd name="adj" fmla="val 61375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8" name="AutoShape 45"/>
          <p:cNvSpPr>
            <a:spLocks noChangeArrowheads="1"/>
          </p:cNvSpPr>
          <p:nvPr/>
        </p:nvSpPr>
        <p:spPr bwMode="auto">
          <a:xfrm>
            <a:off x="3319463" y="4751388"/>
            <a:ext cx="123825" cy="334962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69" name="Freeform 46"/>
          <p:cNvSpPr>
            <a:spLocks/>
          </p:cNvSpPr>
          <p:nvPr/>
        </p:nvSpPr>
        <p:spPr bwMode="auto">
          <a:xfrm rot="4036699">
            <a:off x="3325019" y="4977607"/>
            <a:ext cx="101600" cy="61912"/>
          </a:xfrm>
          <a:custGeom>
            <a:avLst/>
            <a:gdLst>
              <a:gd name="T0" fmla="*/ 2147483647 w 160"/>
              <a:gd name="T1" fmla="*/ 2147483647 h 111"/>
              <a:gd name="T2" fmla="*/ 2147483647 w 160"/>
              <a:gd name="T3" fmla="*/ 2147483647 h 111"/>
              <a:gd name="T4" fmla="*/ 2147483647 w 160"/>
              <a:gd name="T5" fmla="*/ 2147483647 h 111"/>
              <a:gd name="T6" fmla="*/ 2147483647 w 160"/>
              <a:gd name="T7" fmla="*/ 2147483647 h 111"/>
              <a:gd name="T8" fmla="*/ 2147483647 w 160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11"/>
              <a:gd name="T17" fmla="*/ 160 w 16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11">
                <a:moveTo>
                  <a:pt x="32" y="27"/>
                </a:moveTo>
                <a:cubicBezTo>
                  <a:pt x="40" y="50"/>
                  <a:pt x="46" y="111"/>
                  <a:pt x="96" y="91"/>
                </a:cubicBezTo>
                <a:cubicBezTo>
                  <a:pt x="114" y="84"/>
                  <a:pt x="117" y="59"/>
                  <a:pt x="128" y="43"/>
                </a:cubicBezTo>
                <a:cubicBezTo>
                  <a:pt x="0" y="0"/>
                  <a:pt x="160" y="43"/>
                  <a:pt x="32" y="43"/>
                </a:cubicBezTo>
                <a:cubicBezTo>
                  <a:pt x="27" y="43"/>
                  <a:pt x="32" y="32"/>
                  <a:pt x="32" y="27"/>
                </a:cubicBezTo>
                <a:close/>
              </a:path>
            </a:pathLst>
          </a:custGeom>
          <a:solidFill>
            <a:srgbClr val="33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70" name="Freeform 47"/>
          <p:cNvSpPr>
            <a:spLocks/>
          </p:cNvSpPr>
          <p:nvPr/>
        </p:nvSpPr>
        <p:spPr bwMode="auto">
          <a:xfrm>
            <a:off x="3363913" y="4792663"/>
            <a:ext cx="11112" cy="254000"/>
          </a:xfrm>
          <a:custGeom>
            <a:avLst/>
            <a:gdLst>
              <a:gd name="T0" fmla="*/ 600280672 w 19"/>
              <a:gd name="T1" fmla="*/ 0 h 400"/>
              <a:gd name="T2" fmla="*/ 600280672 w 19"/>
              <a:gd name="T3" fmla="*/ 2147483647 h 400"/>
              <a:gd name="T4" fmla="*/ 2147483647 w 19"/>
              <a:gd name="T5" fmla="*/ 2147483647 h 400"/>
              <a:gd name="T6" fmla="*/ 0 60000 65536"/>
              <a:gd name="T7" fmla="*/ 0 60000 65536"/>
              <a:gd name="T8" fmla="*/ 0 60000 65536"/>
              <a:gd name="T9" fmla="*/ 0 w 19"/>
              <a:gd name="T10" fmla="*/ 0 h 400"/>
              <a:gd name="T11" fmla="*/ 19 w 19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400">
                <a:moveTo>
                  <a:pt x="3" y="0"/>
                </a:moveTo>
                <a:cubicBezTo>
                  <a:pt x="1" y="50"/>
                  <a:pt x="0" y="101"/>
                  <a:pt x="3" y="168"/>
                </a:cubicBezTo>
                <a:cubicBezTo>
                  <a:pt x="6" y="235"/>
                  <a:pt x="16" y="361"/>
                  <a:pt x="19" y="4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71" name="AutoShape 48"/>
          <p:cNvSpPr>
            <a:spLocks noChangeArrowheads="1"/>
          </p:cNvSpPr>
          <p:nvPr/>
        </p:nvSpPr>
        <p:spPr bwMode="auto">
          <a:xfrm>
            <a:off x="1866900" y="4860925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72" name="Line 49"/>
          <p:cNvSpPr>
            <a:spLocks noChangeShapeType="1"/>
          </p:cNvSpPr>
          <p:nvPr/>
        </p:nvSpPr>
        <p:spPr bwMode="auto">
          <a:xfrm flipH="1" flipV="1">
            <a:off x="2133600" y="4953000"/>
            <a:ext cx="939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73" name="AutoShape 50"/>
          <p:cNvSpPr>
            <a:spLocks noChangeArrowheads="1"/>
          </p:cNvSpPr>
          <p:nvPr/>
        </p:nvSpPr>
        <p:spPr bwMode="auto">
          <a:xfrm>
            <a:off x="1905000" y="4876800"/>
            <a:ext cx="79375" cy="122238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74" name="AutoShape 51"/>
          <p:cNvSpPr>
            <a:spLocks/>
          </p:cNvSpPr>
          <p:nvPr/>
        </p:nvSpPr>
        <p:spPr bwMode="auto">
          <a:xfrm>
            <a:off x="6367463" y="2057400"/>
            <a:ext cx="1155700" cy="381000"/>
          </a:xfrm>
          <a:prstGeom prst="callout2">
            <a:avLst>
              <a:gd name="adj1" fmla="val 30000"/>
              <a:gd name="adj2" fmla="val -5861"/>
              <a:gd name="adj3" fmla="val 30000"/>
              <a:gd name="adj4" fmla="val -5861"/>
              <a:gd name="adj5" fmla="val -32917"/>
              <a:gd name="adj6" fmla="val -32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Lâmpada</a:t>
            </a:r>
            <a:r>
              <a:rPr lang="pt-PT" sz="1000" b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t-PT" sz="1200" b="0">
              <a:solidFill>
                <a:srgbClr val="000000"/>
              </a:solidFill>
              <a:cs typeface="Times New Roman" pitchFamily="18" charset="0"/>
            </a:endParaRPr>
          </a:p>
          <a:p>
            <a:endParaRPr lang="pt-PT" b="0"/>
          </a:p>
        </p:txBody>
      </p:sp>
      <p:sp>
        <p:nvSpPr>
          <p:cNvPr id="26675" name="AutoShape 52"/>
          <p:cNvSpPr>
            <a:spLocks/>
          </p:cNvSpPr>
          <p:nvPr/>
        </p:nvSpPr>
        <p:spPr bwMode="auto">
          <a:xfrm>
            <a:off x="5961063" y="2667000"/>
            <a:ext cx="947737" cy="517525"/>
          </a:xfrm>
          <a:prstGeom prst="callout2">
            <a:avLst>
              <a:gd name="adj1" fmla="val 22088"/>
              <a:gd name="adj2" fmla="val -7144"/>
              <a:gd name="adj3" fmla="val 22088"/>
              <a:gd name="adj4" fmla="val -16667"/>
              <a:gd name="adj5" fmla="val -127912"/>
              <a:gd name="adj6" fmla="val -43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 i="1">
                <a:cs typeface="Times New Roman" pitchFamily="18" charset="0"/>
              </a:rPr>
              <a:t>Shutter</a:t>
            </a:r>
          </a:p>
          <a:p>
            <a:endParaRPr lang="pt-PT" sz="1800" b="0" i="1"/>
          </a:p>
        </p:txBody>
      </p:sp>
      <p:sp>
        <p:nvSpPr>
          <p:cNvPr id="26676" name="AutoShape 53"/>
          <p:cNvSpPr>
            <a:spLocks/>
          </p:cNvSpPr>
          <p:nvPr/>
        </p:nvSpPr>
        <p:spPr bwMode="auto">
          <a:xfrm>
            <a:off x="2819400" y="990600"/>
            <a:ext cx="1447800" cy="609600"/>
          </a:xfrm>
          <a:prstGeom prst="callout2">
            <a:avLst>
              <a:gd name="adj1" fmla="val 18750"/>
              <a:gd name="adj2" fmla="val 105264"/>
              <a:gd name="adj3" fmla="val 18750"/>
              <a:gd name="adj4" fmla="val 105264"/>
              <a:gd name="adj5" fmla="val 36981"/>
              <a:gd name="adj6" fmla="val 1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Filtro de excitação</a:t>
            </a:r>
          </a:p>
          <a:p>
            <a:endParaRPr lang="pt-PT" sz="1800" b="0"/>
          </a:p>
        </p:txBody>
      </p:sp>
      <p:sp>
        <p:nvSpPr>
          <p:cNvPr id="26677" name="AutoShape 54"/>
          <p:cNvSpPr>
            <a:spLocks/>
          </p:cNvSpPr>
          <p:nvPr/>
        </p:nvSpPr>
        <p:spPr bwMode="auto">
          <a:xfrm>
            <a:off x="2032000" y="3505200"/>
            <a:ext cx="1387872" cy="869950"/>
          </a:xfrm>
          <a:prstGeom prst="callout2">
            <a:avLst>
              <a:gd name="adj1" fmla="val 13139"/>
              <a:gd name="adj2" fmla="val 105269"/>
              <a:gd name="adj3" fmla="val 13139"/>
              <a:gd name="adj4" fmla="val 144565"/>
              <a:gd name="adj5" fmla="val 28282"/>
              <a:gd name="adj6" fmla="val 1664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 dirty="0">
                <a:cs typeface="Times New Roman" pitchFamily="18" charset="0"/>
              </a:rPr>
              <a:t>Eléctrodo de estimulação</a:t>
            </a:r>
          </a:p>
          <a:p>
            <a:endParaRPr lang="pt-PT" sz="1800" b="0" dirty="0"/>
          </a:p>
        </p:txBody>
      </p:sp>
      <p:sp>
        <p:nvSpPr>
          <p:cNvPr id="26678" name="AutoShape 55"/>
          <p:cNvSpPr>
            <a:spLocks/>
          </p:cNvSpPr>
          <p:nvPr/>
        </p:nvSpPr>
        <p:spPr bwMode="auto">
          <a:xfrm>
            <a:off x="6356350" y="3473450"/>
            <a:ext cx="1103313" cy="633413"/>
          </a:xfrm>
          <a:prstGeom prst="callout2">
            <a:avLst>
              <a:gd name="adj1" fmla="val 18046"/>
              <a:gd name="adj2" fmla="val -6148"/>
              <a:gd name="adj3" fmla="val 18046"/>
              <a:gd name="adj4" fmla="val -51088"/>
              <a:gd name="adj5" fmla="val 45616"/>
              <a:gd name="adj6" fmla="val -8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Eléctrodo de registo</a:t>
            </a:r>
          </a:p>
          <a:p>
            <a:endParaRPr lang="pt-PT" sz="1800" b="0"/>
          </a:p>
        </p:txBody>
      </p:sp>
      <p:sp>
        <p:nvSpPr>
          <p:cNvPr id="26679" name="AutoShape 56"/>
          <p:cNvSpPr>
            <a:spLocks/>
          </p:cNvSpPr>
          <p:nvPr/>
        </p:nvSpPr>
        <p:spPr bwMode="auto">
          <a:xfrm>
            <a:off x="5961063" y="4343400"/>
            <a:ext cx="906462" cy="517525"/>
          </a:xfrm>
          <a:prstGeom prst="callout2">
            <a:avLst>
              <a:gd name="adj1" fmla="val 22088"/>
              <a:gd name="adj2" fmla="val -7463"/>
              <a:gd name="adj3" fmla="val 22088"/>
              <a:gd name="adj4" fmla="val -30014"/>
              <a:gd name="adj5" fmla="val -53986"/>
              <a:gd name="adj6" fmla="val -100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Câmara</a:t>
            </a:r>
          </a:p>
          <a:p>
            <a:endParaRPr lang="pt-PT" b="0"/>
          </a:p>
        </p:txBody>
      </p:sp>
      <p:sp>
        <p:nvSpPr>
          <p:cNvPr id="26680" name="AutoShape 57"/>
          <p:cNvSpPr>
            <a:spLocks/>
          </p:cNvSpPr>
          <p:nvPr/>
        </p:nvSpPr>
        <p:spPr bwMode="auto">
          <a:xfrm>
            <a:off x="5780088" y="5286375"/>
            <a:ext cx="1001712" cy="581025"/>
          </a:xfrm>
          <a:prstGeom prst="callout2">
            <a:avLst>
              <a:gd name="adj1" fmla="val 19671"/>
              <a:gd name="adj2" fmla="val -7606"/>
              <a:gd name="adj3" fmla="val 19671"/>
              <a:gd name="adj4" fmla="val -14898"/>
              <a:gd name="adj5" fmla="val -46176"/>
              <a:gd name="adj6" fmla="val -78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Espelho</a:t>
            </a:r>
          </a:p>
          <a:p>
            <a:endParaRPr lang="pt-PT" b="0"/>
          </a:p>
        </p:txBody>
      </p:sp>
      <p:sp>
        <p:nvSpPr>
          <p:cNvPr id="26681" name="AutoShape 58"/>
          <p:cNvSpPr>
            <a:spLocks/>
          </p:cNvSpPr>
          <p:nvPr/>
        </p:nvSpPr>
        <p:spPr bwMode="auto">
          <a:xfrm>
            <a:off x="2259013" y="2466975"/>
            <a:ext cx="1219200" cy="700088"/>
          </a:xfrm>
          <a:prstGeom prst="callout2">
            <a:avLst>
              <a:gd name="adj1" fmla="val 16329"/>
              <a:gd name="adj2" fmla="val 105556"/>
              <a:gd name="adj3" fmla="val 16329"/>
              <a:gd name="adj4" fmla="val 163889"/>
              <a:gd name="adj5" fmla="val 168028"/>
              <a:gd name="adj6" fmla="val 192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Diafragma de campo</a:t>
            </a:r>
          </a:p>
          <a:p>
            <a:endParaRPr lang="pt-PT" sz="1800" b="0"/>
          </a:p>
        </p:txBody>
      </p:sp>
      <p:sp>
        <p:nvSpPr>
          <p:cNvPr id="26682" name="AutoShape 59"/>
          <p:cNvSpPr>
            <a:spLocks/>
          </p:cNvSpPr>
          <p:nvPr/>
        </p:nvSpPr>
        <p:spPr bwMode="auto">
          <a:xfrm>
            <a:off x="1682750" y="6019800"/>
            <a:ext cx="939800" cy="514350"/>
          </a:xfrm>
          <a:prstGeom prst="callout2">
            <a:avLst>
              <a:gd name="adj1" fmla="val 22222"/>
              <a:gd name="adj2" fmla="val 107194"/>
              <a:gd name="adj3" fmla="val 22222"/>
              <a:gd name="adj4" fmla="val 138532"/>
              <a:gd name="adj5" fmla="val -80245"/>
              <a:gd name="adj6" fmla="val 1457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r>
              <a:rPr lang="pt-PT" sz="1800" b="0">
                <a:cs typeface="Times New Roman" pitchFamily="18" charset="0"/>
              </a:rPr>
              <a:t>Filtro de emissão</a:t>
            </a:r>
          </a:p>
          <a:p>
            <a:endParaRPr lang="pt-PT" sz="1800" b="0"/>
          </a:p>
        </p:txBody>
      </p:sp>
      <p:sp>
        <p:nvSpPr>
          <p:cNvPr id="26683" name="AutoShape 60"/>
          <p:cNvSpPr>
            <a:spLocks/>
          </p:cNvSpPr>
          <p:nvPr/>
        </p:nvSpPr>
        <p:spPr bwMode="auto">
          <a:xfrm flipH="1">
            <a:off x="895350" y="3841750"/>
            <a:ext cx="708025" cy="369888"/>
          </a:xfrm>
          <a:prstGeom prst="callout2">
            <a:avLst>
              <a:gd name="adj1" fmla="val 30898"/>
              <a:gd name="adj2" fmla="val -9583"/>
              <a:gd name="adj3" fmla="val 30898"/>
              <a:gd name="adj4" fmla="val -33935"/>
              <a:gd name="adj5" fmla="val 224032"/>
              <a:gd name="adj6" fmla="val -64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r>
              <a:rPr lang="pt-PT" sz="1800" b="0">
                <a:cs typeface="Times New Roman" pitchFamily="18" charset="0"/>
              </a:rPr>
              <a:t>Lente</a:t>
            </a:r>
          </a:p>
          <a:p>
            <a:endParaRPr lang="pt-PT" sz="1800" b="0"/>
          </a:p>
        </p:txBody>
      </p:sp>
      <p:sp>
        <p:nvSpPr>
          <p:cNvPr id="26684" name="AutoShape 61"/>
          <p:cNvSpPr>
            <a:spLocks/>
          </p:cNvSpPr>
          <p:nvPr/>
        </p:nvSpPr>
        <p:spPr bwMode="auto">
          <a:xfrm>
            <a:off x="63500" y="5491163"/>
            <a:ext cx="1276350" cy="779462"/>
          </a:xfrm>
          <a:prstGeom prst="callout2">
            <a:avLst>
              <a:gd name="adj1" fmla="val 14662"/>
              <a:gd name="adj2" fmla="val 105306"/>
              <a:gd name="adj3" fmla="val 14662"/>
              <a:gd name="adj4" fmla="val 105306"/>
              <a:gd name="adj5" fmla="val -42361"/>
              <a:gd name="adj6" fmla="val 124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 sz="1800" b="0">
                <a:cs typeface="Times New Roman" pitchFamily="18" charset="0"/>
              </a:rPr>
              <a:t>Fotodíodo e conversor I/V</a:t>
            </a:r>
            <a:endParaRPr lang="en-GB" sz="1800" b="0">
              <a:cs typeface="Times New Roman" pitchFamily="18" charset="0"/>
            </a:endParaRPr>
          </a:p>
          <a:p>
            <a:endParaRPr lang="en-GB" sz="1800" b="0"/>
          </a:p>
        </p:txBody>
      </p:sp>
      <p:sp>
        <p:nvSpPr>
          <p:cNvPr id="26685" name="AutoShape 62"/>
          <p:cNvSpPr>
            <a:spLocks/>
          </p:cNvSpPr>
          <p:nvPr/>
        </p:nvSpPr>
        <p:spPr bwMode="auto">
          <a:xfrm>
            <a:off x="3784600" y="5832475"/>
            <a:ext cx="1031875" cy="655638"/>
          </a:xfrm>
          <a:prstGeom prst="callout2">
            <a:avLst>
              <a:gd name="adj1" fmla="val 17435"/>
              <a:gd name="adj2" fmla="val -6565"/>
              <a:gd name="adj3" fmla="val 17435"/>
              <a:gd name="adj4" fmla="val -21204"/>
              <a:gd name="adj5" fmla="val -104116"/>
              <a:gd name="adj6" fmla="val -376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r>
              <a:rPr lang="pt-PT" sz="1800" b="0">
                <a:cs typeface="Times New Roman" pitchFamily="18" charset="0"/>
              </a:rPr>
              <a:t>Diafragma de abertura</a:t>
            </a:r>
          </a:p>
          <a:p>
            <a:endParaRPr lang="pt-PT" sz="1800" b="0"/>
          </a:p>
        </p:txBody>
      </p:sp>
      <p:sp>
        <p:nvSpPr>
          <p:cNvPr id="26686" name="Rectangle 63"/>
          <p:cNvSpPr>
            <a:spLocks noChangeArrowheads="1"/>
          </p:cNvSpPr>
          <p:nvPr/>
        </p:nvSpPr>
        <p:spPr bwMode="auto">
          <a:xfrm>
            <a:off x="0" y="604838"/>
            <a:ext cx="91440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 algn="just"/>
            <a:r>
              <a:rPr lang="pt-PT" sz="1200" b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indent="269875"/>
            <a:endParaRPr lang="pt-PT" b="0"/>
          </a:p>
        </p:txBody>
      </p:sp>
      <p:sp>
        <p:nvSpPr>
          <p:cNvPr id="26687" name="AutoShape 64"/>
          <p:cNvSpPr>
            <a:spLocks noChangeArrowheads="1"/>
          </p:cNvSpPr>
          <p:nvPr/>
        </p:nvSpPr>
        <p:spPr bwMode="auto">
          <a:xfrm>
            <a:off x="4827588" y="3806825"/>
            <a:ext cx="79375" cy="161925"/>
          </a:xfrm>
          <a:custGeom>
            <a:avLst/>
            <a:gdLst>
              <a:gd name="T0" fmla="*/ 3446525 w 21600"/>
              <a:gd name="T1" fmla="*/ 34108814 h 21600"/>
              <a:gd name="T2" fmla="*/ 1969467 w 21600"/>
              <a:gd name="T3" fmla="*/ 68217269 h 21600"/>
              <a:gd name="T4" fmla="*/ 492368 w 21600"/>
              <a:gd name="T5" fmla="*/ 34108814 h 21600"/>
              <a:gd name="T6" fmla="*/ 196946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88" name="Line 65"/>
          <p:cNvSpPr>
            <a:spLocks noChangeShapeType="1"/>
          </p:cNvSpPr>
          <p:nvPr/>
        </p:nvSpPr>
        <p:spPr bwMode="auto">
          <a:xfrm flipH="1">
            <a:off x="5324475" y="1676400"/>
            <a:ext cx="2476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89" name="Line 66"/>
          <p:cNvSpPr>
            <a:spLocks noChangeShapeType="1"/>
          </p:cNvSpPr>
          <p:nvPr/>
        </p:nvSpPr>
        <p:spPr bwMode="auto">
          <a:xfrm flipH="1">
            <a:off x="4876800" y="1676400"/>
            <a:ext cx="4302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0" name="Line 67"/>
          <p:cNvSpPr>
            <a:spLocks noChangeShapeType="1"/>
          </p:cNvSpPr>
          <p:nvPr/>
        </p:nvSpPr>
        <p:spPr bwMode="auto">
          <a:xfrm>
            <a:off x="4876800" y="1676400"/>
            <a:ext cx="0" cy="21431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1" name="Line 68"/>
          <p:cNvSpPr>
            <a:spLocks noChangeShapeType="1"/>
          </p:cNvSpPr>
          <p:nvPr/>
        </p:nvSpPr>
        <p:spPr bwMode="auto">
          <a:xfrm flipH="1">
            <a:off x="3154363" y="4916488"/>
            <a:ext cx="179387" cy="0"/>
          </a:xfrm>
          <a:prstGeom prst="line">
            <a:avLst/>
          </a:prstGeom>
          <a:noFill/>
          <a:ln w="38100">
            <a:solidFill>
              <a:srgbClr val="6B6BFF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2" name="AutoShape 69"/>
          <p:cNvSpPr>
            <a:spLocks noChangeArrowheads="1"/>
          </p:cNvSpPr>
          <p:nvPr/>
        </p:nvSpPr>
        <p:spPr bwMode="auto">
          <a:xfrm>
            <a:off x="1601788" y="5070475"/>
            <a:ext cx="2446337" cy="31750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3" name="AutoShape 70"/>
          <p:cNvSpPr>
            <a:spLocks noChangeArrowheads="1"/>
          </p:cNvSpPr>
          <p:nvPr/>
        </p:nvSpPr>
        <p:spPr bwMode="auto">
          <a:xfrm>
            <a:off x="1668463" y="4751388"/>
            <a:ext cx="2354262" cy="31750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4" name="AutoShape 71"/>
          <p:cNvSpPr>
            <a:spLocks noChangeArrowheads="1"/>
          </p:cNvSpPr>
          <p:nvPr/>
        </p:nvSpPr>
        <p:spPr bwMode="auto">
          <a:xfrm>
            <a:off x="1547664" y="4869160"/>
            <a:ext cx="2448272" cy="45719"/>
          </a:xfrm>
          <a:prstGeom prst="can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5" name="Line 72"/>
          <p:cNvSpPr>
            <a:spLocks noChangeShapeType="1"/>
          </p:cNvSpPr>
          <p:nvPr/>
        </p:nvSpPr>
        <p:spPr bwMode="auto">
          <a:xfrm flipH="1">
            <a:off x="1981200" y="4953000"/>
            <a:ext cx="1571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6" name="AutoShape 73"/>
          <p:cNvSpPr>
            <a:spLocks noChangeArrowheads="1"/>
          </p:cNvSpPr>
          <p:nvPr/>
        </p:nvSpPr>
        <p:spPr bwMode="auto">
          <a:xfrm>
            <a:off x="2074863" y="4778375"/>
            <a:ext cx="77787" cy="274638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7" name="AutoShape 74"/>
          <p:cNvSpPr>
            <a:spLocks noChangeArrowheads="1"/>
          </p:cNvSpPr>
          <p:nvPr/>
        </p:nvSpPr>
        <p:spPr bwMode="auto">
          <a:xfrm>
            <a:off x="2573338" y="4860925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698" name="AutoShape 75"/>
          <p:cNvSpPr>
            <a:spLocks noChangeArrowheads="1"/>
          </p:cNvSpPr>
          <p:nvPr/>
        </p:nvSpPr>
        <p:spPr bwMode="auto">
          <a:xfrm>
            <a:off x="3182938" y="4860925"/>
            <a:ext cx="25400" cy="758825"/>
          </a:xfrm>
          <a:prstGeom prst="can">
            <a:avLst>
              <a:gd name="adj" fmla="val 355595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ynap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32656"/>
            <a:ext cx="3024336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27584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Sinapse do cérebro</a:t>
            </a:r>
          </a:p>
        </p:txBody>
      </p:sp>
      <p:pic>
        <p:nvPicPr>
          <p:cNvPr id="4" name="Imagem 3" descr="hm_neuron-clu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2656"/>
            <a:ext cx="3936437" cy="29523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67944" y="33569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Imagem fluorescente de neurónios corticais</a:t>
            </a:r>
          </a:p>
        </p:txBody>
      </p:sp>
      <p:pic>
        <p:nvPicPr>
          <p:cNvPr id="6" name="Imagem 5" descr="poste_de_patch_cla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93437"/>
            <a:ext cx="3384376" cy="25402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4048" y="49411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Sistema experimental para registos electrofisiológicos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under &amp; Lightning #short">
            <a:hlinkClick r:id="" action="ppaction://media"/>
            <a:extLst>
              <a:ext uri="{FF2B5EF4-FFF2-40B4-BE49-F238E27FC236}">
                <a16:creationId xmlns:a16="http://schemas.microsoft.com/office/drawing/2014/main" id="{73BE4025-601E-4635-B857-2ACB853705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672"/>
            <a:ext cx="9144000" cy="552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Célula: estrutura base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en-US" dirty="0" err="1"/>
              <a:t>Célula</a:t>
            </a:r>
            <a:r>
              <a:rPr lang="en-US" dirty="0"/>
              <a:t>: </a:t>
            </a:r>
            <a:r>
              <a:rPr lang="en-US" dirty="0" err="1"/>
              <a:t>pequeno</a:t>
            </a:r>
            <a:r>
              <a:rPr lang="en-US" dirty="0"/>
              <a:t> </a:t>
            </a:r>
            <a:r>
              <a:rPr lang="en-US" dirty="0" err="1"/>
              <a:t>compartimento</a:t>
            </a:r>
            <a:r>
              <a:rPr lang="en-US" dirty="0"/>
              <a:t>, </a:t>
            </a:r>
            <a:r>
              <a:rPr lang="en-US" dirty="0" err="1"/>
              <a:t>limitado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e </a:t>
            </a:r>
            <a:r>
              <a:rPr lang="en-US" dirty="0" err="1"/>
              <a:t>preenchidos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substância</a:t>
            </a:r>
            <a:r>
              <a:rPr lang="en-US" dirty="0"/>
              <a:t> </a:t>
            </a:r>
            <a:r>
              <a:rPr lang="en-US" dirty="0" err="1"/>
              <a:t>aquosa</a:t>
            </a:r>
            <a:r>
              <a:rPr lang="en-US" dirty="0"/>
              <a:t> (</a:t>
            </a:r>
            <a:r>
              <a:rPr lang="en-US" dirty="0" err="1"/>
              <a:t>citoplasma</a:t>
            </a:r>
            <a:r>
              <a:rPr lang="en-US" dirty="0"/>
              <a:t>).</a:t>
            </a:r>
          </a:p>
          <a:p>
            <a:r>
              <a:rPr lang="en-US" dirty="0" err="1"/>
              <a:t>Desempenha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miniatura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vitais</a:t>
            </a:r>
            <a:r>
              <a:rPr lang="en-US" dirty="0"/>
              <a:t>.</a:t>
            </a:r>
          </a:p>
          <a:p>
            <a:r>
              <a:rPr lang="en-US" dirty="0"/>
              <a:t> A </a:t>
            </a:r>
            <a:r>
              <a:rPr lang="en-US" dirty="0" err="1"/>
              <a:t>célula</a:t>
            </a:r>
            <a:r>
              <a:rPr lang="en-US" dirty="0"/>
              <a:t> eucariótica  é um </a:t>
            </a:r>
            <a:r>
              <a:rPr lang="en-US" dirty="0" err="1"/>
              <a:t>conjunto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organizado</a:t>
            </a:r>
            <a:r>
              <a:rPr lang="en-US" dirty="0"/>
              <a:t> de </a:t>
            </a:r>
            <a:r>
              <a:rPr lang="en-US" dirty="0" err="1"/>
              <a:t>estruturas</a:t>
            </a:r>
            <a:r>
              <a:rPr lang="en-US" dirty="0"/>
              <a:t> </a:t>
            </a:r>
            <a:r>
              <a:rPr lang="en-US" dirty="0" err="1"/>
              <a:t>biológicas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3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3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7" accel="100000" fill="hold">
                                          <p:stCondLst>
                                            <p:cond delay="115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3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7" accel="100000" fill="hold">
                                          <p:stCondLst>
                                            <p:cond delay="115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3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7" accel="100000" fill="hold">
                                          <p:stCondLst>
                                            <p:cond delay="115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 descr="celula e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465138"/>
            <a:ext cx="74326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755576" y="5661248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just"/>
            <a:r>
              <a:rPr lang="pt-PT" sz="1600" dirty="0">
                <a:latin typeface="Calibri" pitchFamily="34" charset="0"/>
                <a:cs typeface="Calibri" pitchFamily="34" charset="0"/>
              </a:rPr>
              <a:t>Esquema simplificado de uma célula eucariótica. 1. Nuclídeo; 2. Núcleo; 3. Ribossoma; 4.Vesícula; 5. Retículo endoplasmático; 6. Complexo de Golgi; 7. Citoesqueleto; 8. Retículo endoplasmático mole; 9. Mitocôndria; 10. Vacúolo; 11. Citosol; 12. Lisosomas; 13. Centríolos.</a:t>
            </a:r>
            <a:endParaRPr lang="pt-PT" sz="16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83568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u="sng" dirty="0"/>
              <a:t>Núcleo</a:t>
            </a:r>
            <a:r>
              <a:rPr lang="pt-PT" sz="2000" dirty="0"/>
              <a:t> (</a:t>
            </a:r>
            <a:r>
              <a:rPr lang="pt-PT" sz="2000" i="1" dirty="0"/>
              <a:t>inclui o nucléolo, que não tem membrana, onde se situa o RNA</a:t>
            </a:r>
            <a:r>
              <a:rPr lang="pt-PT" sz="2000" dirty="0"/>
              <a:t>): Organelo onde se situa o centro de controlo da célula. É composto por cadeias longas de DNA que contém a grande maioria do material genético da célula. </a:t>
            </a:r>
          </a:p>
          <a:p>
            <a:pPr algn="just"/>
            <a:r>
              <a:rPr lang="pt-PT" sz="2000" b="1" u="sng" dirty="0"/>
              <a:t>Ribossoma</a:t>
            </a:r>
            <a:r>
              <a:rPr lang="pt-PT" sz="2000" b="1" dirty="0"/>
              <a:t>:  </a:t>
            </a:r>
            <a:r>
              <a:rPr lang="pt-PT" sz="2000" dirty="0"/>
              <a:t>Componente da célula onde se realiza a síntese proteica, a partir dos aminoácidos.</a:t>
            </a:r>
          </a:p>
          <a:p>
            <a:pPr algn="just"/>
            <a:r>
              <a:rPr lang="pt-PT" sz="2000" b="1" u="sng" dirty="0"/>
              <a:t>Retículo endoplasmático</a:t>
            </a:r>
            <a:r>
              <a:rPr lang="pt-PT" sz="2000" b="1" dirty="0"/>
              <a:t>: </a:t>
            </a:r>
            <a:r>
              <a:rPr lang="pt-PT" sz="2000" dirty="0"/>
              <a:t>Rede de cisternas (depósitos ou sacos) que liga vesículas e estruturas tubulares em células eucarióticas. O retículo endoplasmático DURO (RER) está envolvido na síntese de proteínas, estando muito ligado ao ribossoma. O retículo endoplasmático MOLE (SER) está ligado ao metabolismo de gorduras e carbo-hidratos.</a:t>
            </a:r>
          </a:p>
          <a:p>
            <a:pPr algn="just"/>
            <a:r>
              <a:rPr lang="pt-PT" sz="2000" b="1" u="sng" dirty="0"/>
              <a:t>Complexo de Golgi</a:t>
            </a:r>
            <a:r>
              <a:rPr lang="pt-PT" sz="2000" b="1" dirty="0"/>
              <a:t>: </a:t>
            </a:r>
            <a:r>
              <a:rPr lang="pt-PT" sz="2000" dirty="0"/>
              <a:t>Reserva intracelular de proteínas (após síntese), muito importante nos processos excretórios (exocitose) de proteínas.</a:t>
            </a:r>
          </a:p>
          <a:p>
            <a:endParaRPr lang="pt-PT" sz="2000" dirty="0"/>
          </a:p>
        </p:txBody>
      </p:sp>
      <p:sp>
        <p:nvSpPr>
          <p:cNvPr id="5" name="Rectângulo 4"/>
          <p:cNvSpPr/>
          <p:nvPr/>
        </p:nvSpPr>
        <p:spPr>
          <a:xfrm>
            <a:off x="2339752" y="332656"/>
            <a:ext cx="4085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Componentes celulares</a:t>
            </a:r>
          </a:p>
        </p:txBody>
      </p:sp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1560" y="105273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u="sng" dirty="0"/>
              <a:t>Citoesqueleto</a:t>
            </a:r>
            <a:r>
              <a:rPr lang="pt-PT" sz="2000" b="1" dirty="0"/>
              <a:t>:</a:t>
            </a:r>
            <a:r>
              <a:rPr lang="pt-PT" sz="2000" dirty="0"/>
              <a:t> Estrutura de microtúbulos que fornece rigidez estrutural ao citoplasma. Permite também os movimentos celulares. Existe também em células procarióticas.</a:t>
            </a:r>
          </a:p>
          <a:p>
            <a:pPr algn="just"/>
            <a:r>
              <a:rPr lang="pt-PT" sz="2000" b="1" u="sng" dirty="0"/>
              <a:t>Mitocôndria</a:t>
            </a:r>
            <a:r>
              <a:rPr lang="pt-PT" sz="2000" b="1" dirty="0"/>
              <a:t>:</a:t>
            </a:r>
            <a:r>
              <a:rPr lang="pt-PT" sz="2000" dirty="0"/>
              <a:t> Funciona como uma “central de energia” na célula, uma vez que funciona como centro de produção e armazenamento de ATP (adenosina tri-fosfato) utilizada como fonte de energia química. </a:t>
            </a:r>
          </a:p>
          <a:p>
            <a:pPr algn="just"/>
            <a:r>
              <a:rPr lang="pt-PT" sz="2000" b="1" u="sng" dirty="0"/>
              <a:t>Citosol</a:t>
            </a:r>
            <a:r>
              <a:rPr lang="pt-PT" sz="2000" b="1" dirty="0"/>
              <a:t>:</a:t>
            </a:r>
            <a:r>
              <a:rPr lang="pt-PT" sz="2000" dirty="0"/>
              <a:t> Meio interno da célula (água, sal, moléculas orgânicas). Ocupa 70% do volume da célula.</a:t>
            </a:r>
          </a:p>
          <a:p>
            <a:r>
              <a:rPr lang="pt-PT" sz="2000" b="1" u="sng" dirty="0" err="1"/>
              <a:t>Lisossomas</a:t>
            </a:r>
            <a:r>
              <a:rPr lang="pt-PT" sz="2000" b="1" dirty="0"/>
              <a:t>:</a:t>
            </a:r>
            <a:r>
              <a:rPr lang="pt-PT" sz="2000" dirty="0"/>
              <a:t> Organelos que contêm enzimas necessários para digerir substâncias em excesso ou para destruir vírus ou pequenas bactérias existentes no interior da célula. Complementam-se com os </a:t>
            </a:r>
            <a:r>
              <a:rPr lang="pt-PT" sz="2000" b="1" i="1" dirty="0"/>
              <a:t>vacúolos</a:t>
            </a:r>
            <a:r>
              <a:rPr lang="pt-PT" sz="2000" dirty="0"/>
              <a:t> (utilizados para armazenar substâncias em excesso).</a:t>
            </a:r>
          </a:p>
          <a:p>
            <a:r>
              <a:rPr lang="pt-PT" sz="2000" dirty="0"/>
              <a:t> </a:t>
            </a:r>
            <a:r>
              <a:rPr lang="pt-PT" sz="2000" b="1" u="sng" dirty="0"/>
              <a:t>Centríolos</a:t>
            </a:r>
            <a:r>
              <a:rPr lang="pt-PT" sz="2000" b="1" dirty="0"/>
              <a:t>:</a:t>
            </a:r>
            <a:r>
              <a:rPr lang="pt-PT" sz="2000" dirty="0"/>
              <a:t> Estrutura celular eucariótica que existe mais regularmente em animais. Estão envolvidos na organização da divisão celular por mitose.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erebro_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774828" cy="306943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987824" y="0"/>
            <a:ext cx="3251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  Cérebro</a:t>
            </a:r>
          </a:p>
        </p:txBody>
      </p:sp>
      <p:pic>
        <p:nvPicPr>
          <p:cNvPr id="6" name="Imagem 5" descr="cerebro_es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153710"/>
            <a:ext cx="5081810" cy="2704289"/>
          </a:xfrm>
          <a:prstGeom prst="rect">
            <a:avLst/>
          </a:prstGeom>
        </p:spPr>
      </p:pic>
      <p:pic>
        <p:nvPicPr>
          <p:cNvPr id="8" name="Imagem 7" descr="hipocam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836712"/>
            <a:ext cx="3421027" cy="31036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800px-Complete_neuron_cell_diagram_e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nal_K+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287374" cy="4795415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2411760" y="0"/>
            <a:ext cx="4227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Canais iónicos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572000" y="1124744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Poros transmembranares que permitem a passagem de iões para dentro ou forma da célula consoante as características do meio, nomeadamente a sua composição química.</a:t>
            </a:r>
          </a:p>
          <a:p>
            <a:endParaRPr lang="pt-PT" sz="2400" dirty="0"/>
          </a:p>
          <a:p>
            <a:r>
              <a:rPr lang="pt-PT" sz="2400" dirty="0"/>
              <a:t>Podem ser distinguidos com base na sua selectividade iónica (cálcio, zinco, potássio, cloro) e/ou mecanismo de activação. Podem ser activados por potencial eléctrico, neurotransmissores, pH, ou por activação mecânica.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 rot="19919344">
            <a:off x="792505" y="1989571"/>
            <a:ext cx="715674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Transmissão de um estímulo nervoso (potencial de acção)  </a:t>
            </a:r>
            <a:endParaRPr lang="pt-PT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otencial de acção- potencial Ac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9324" y="476672"/>
            <a:ext cx="860315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648</Words>
  <Application>Microsoft Office PowerPoint</Application>
  <PresentationFormat>Apresentação no Ecrã (4:3)</PresentationFormat>
  <Paragraphs>80</Paragraphs>
  <Slides>15</Slides>
  <Notes>1</Notes>
  <HiddenSlides>0</HiddenSlides>
  <MMClips>4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do Office</vt:lpstr>
      <vt:lpstr>Apresentação do PowerPoint</vt:lpstr>
      <vt:lpstr>Célula: estrutura base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 de um sistema  experimental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acer</dc:creator>
  <cp:lastModifiedBy>Carlos Manuel Margarido Matias</cp:lastModifiedBy>
  <cp:revision>41</cp:revision>
  <dcterms:created xsi:type="dcterms:W3CDTF">2010-11-16T20:48:13Z</dcterms:created>
  <dcterms:modified xsi:type="dcterms:W3CDTF">2024-10-29T17:21:13Z</dcterms:modified>
</cp:coreProperties>
</file>